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0"/>
  </p:notesMasterIdLst>
  <p:handoutMasterIdLst>
    <p:handoutMasterId r:id="rId61"/>
  </p:handoutMasterIdLst>
  <p:sldIdLst>
    <p:sldId id="257" r:id="rId2"/>
    <p:sldId id="390" r:id="rId3"/>
    <p:sldId id="391" r:id="rId4"/>
    <p:sldId id="580" r:id="rId5"/>
    <p:sldId id="342" r:id="rId6"/>
    <p:sldId id="492" r:id="rId7"/>
    <p:sldId id="555" r:id="rId8"/>
    <p:sldId id="619" r:id="rId9"/>
    <p:sldId id="620" r:id="rId10"/>
    <p:sldId id="621" r:id="rId11"/>
    <p:sldId id="502" r:id="rId12"/>
    <p:sldId id="622" r:id="rId13"/>
    <p:sldId id="623" r:id="rId14"/>
    <p:sldId id="627" r:id="rId15"/>
    <p:sldId id="624" r:id="rId16"/>
    <p:sldId id="628" r:id="rId17"/>
    <p:sldId id="625" r:id="rId18"/>
    <p:sldId id="629" r:id="rId19"/>
    <p:sldId id="657" r:id="rId20"/>
    <p:sldId id="658" r:id="rId21"/>
    <p:sldId id="659" r:id="rId22"/>
    <p:sldId id="660" r:id="rId23"/>
    <p:sldId id="661" r:id="rId24"/>
    <p:sldId id="662" r:id="rId25"/>
    <p:sldId id="663" r:id="rId26"/>
    <p:sldId id="626" r:id="rId27"/>
    <p:sldId id="630" r:id="rId28"/>
    <p:sldId id="631" r:id="rId29"/>
    <p:sldId id="632" r:id="rId30"/>
    <p:sldId id="633" r:id="rId31"/>
    <p:sldId id="634" r:id="rId32"/>
    <p:sldId id="635" r:id="rId33"/>
    <p:sldId id="636" r:id="rId34"/>
    <p:sldId id="637" r:id="rId35"/>
    <p:sldId id="638" r:id="rId36"/>
    <p:sldId id="639" r:id="rId37"/>
    <p:sldId id="640" r:id="rId38"/>
    <p:sldId id="641" r:id="rId39"/>
    <p:sldId id="642" r:id="rId40"/>
    <p:sldId id="643" r:id="rId41"/>
    <p:sldId id="644" r:id="rId42"/>
    <p:sldId id="645" r:id="rId43"/>
    <p:sldId id="646" r:id="rId44"/>
    <p:sldId id="647" r:id="rId45"/>
    <p:sldId id="648" r:id="rId46"/>
    <p:sldId id="649" r:id="rId47"/>
    <p:sldId id="652" r:id="rId48"/>
    <p:sldId id="650" r:id="rId49"/>
    <p:sldId id="651" r:id="rId50"/>
    <p:sldId id="653" r:id="rId51"/>
    <p:sldId id="654" r:id="rId52"/>
    <p:sldId id="655" r:id="rId53"/>
    <p:sldId id="656" r:id="rId54"/>
    <p:sldId id="664" r:id="rId55"/>
    <p:sldId id="665" r:id="rId56"/>
    <p:sldId id="666" r:id="rId57"/>
    <p:sldId id="667" r:id="rId58"/>
    <p:sldId id="668" r:id="rId5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SzPct val="80000"/>
      <a:buFont typeface="Wingdings" panose="05000000000000000000" pitchFamily="2" charset="2"/>
      <a:buChar char="Ø"/>
      <a:defRPr sz="28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SzPct val="80000"/>
      <a:buFont typeface="Wingdings" panose="05000000000000000000" pitchFamily="2" charset="2"/>
      <a:buChar char="Ø"/>
      <a:defRPr sz="28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SzPct val="80000"/>
      <a:buFont typeface="Wingdings" panose="05000000000000000000" pitchFamily="2" charset="2"/>
      <a:buChar char="Ø"/>
      <a:defRPr sz="28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SzPct val="80000"/>
      <a:buFont typeface="Wingdings" panose="05000000000000000000" pitchFamily="2" charset="2"/>
      <a:buChar char="Ø"/>
      <a:defRPr sz="28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SzPct val="80000"/>
      <a:buFont typeface="Wingdings" panose="05000000000000000000" pitchFamily="2" charset="2"/>
      <a:buChar char="Ø"/>
      <a:defRPr sz="28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DDDDDD"/>
    <a:srgbClr val="990000"/>
    <a:srgbClr val="993300"/>
    <a:srgbClr val="71432F"/>
    <a:srgbClr val="003366"/>
    <a:srgbClr val="FFCC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815" autoAdjust="0"/>
    <p:restoredTop sz="94660"/>
  </p:normalViewPr>
  <p:slideViewPr>
    <p:cSldViewPr>
      <p:cViewPr varScale="1">
        <p:scale>
          <a:sx n="74" d="100"/>
          <a:sy n="74" d="100"/>
        </p:scale>
        <p:origin x="166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2AF86943-0BFD-4F02-887A-BFB172F8FC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8853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615B18A2-B61F-49AA-B096-39E18A1878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23423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E69202-5F4D-4713-8882-C5FBD66326D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122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48524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AC6069-3CE2-41A7-B553-4DF6436AA802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694274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942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19419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BC8F40-A78C-4E70-9AD0-31031B8503CF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45442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14300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0E8D67-BB26-41EC-AEE8-9ED784F4D915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696322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94241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07D7A8-1399-46C0-ACA3-6007A4274FBF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698370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37657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3DBC6E-099B-4837-95C5-65D57AC458F2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706562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065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52444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8B19D5-4045-44D2-A619-ADBF2E3DA8E5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700418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79171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311D45-532D-411E-A3BA-FDC5B34B92D1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708610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96317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3C8A67-A436-4B93-9570-36E3B4D98043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702466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12634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BE865B-391E-4BB6-A8D3-31858162574F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710658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0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16964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5BA61B-DB13-4733-A556-490D1F61B98F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776194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2071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E8C46F-BBD7-4907-A09B-1A20465D7032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129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99283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BE521D-4A5B-40B2-88C7-0737B35CDB32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778242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52904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FE34B6-29BA-4A07-B9FD-EC5DCDCBF871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780290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802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2458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6CD52C-3927-447C-832F-68FA5F2064F0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782338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823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15279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2F3C3C-901C-4ED5-8256-28376AE9E3A3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784386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843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15106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947741-4461-430F-9201-8CAF89F8033E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786434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864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110031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6A4B78-309D-4A25-9B7B-A3C693CA415E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788482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884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01236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4A3E22-F007-4245-98E3-B984E17D8972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704514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292235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F05BB6-08AE-446C-90B1-E14E5D83B3B5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712706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270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776861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AEA9B1-F94E-4F7D-8D9A-690FBBA4D1E9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714754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902841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BC86A9-3079-4BEE-B81F-E23BEAB2713B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716802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954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5366E6-D56A-4F2F-B05F-E7BDE4A1E77F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14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399951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56272-0D19-4C30-9541-147EE6D2B52D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720898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540085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98398F-9202-47AD-BF25-C7151B29EF93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722946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229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317312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6D16B0-E8F8-4871-9C12-5FE7202EAF07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724994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487247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A9785E-E83B-4E8D-B7E3-6C1CC40A8090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727042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256986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5DA5E2-2267-423F-A35F-4CDB8BA498A6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729090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290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66313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A56057-805D-4DEF-9940-BA7656E5B33F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733186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331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354241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41A06B-3F44-4612-B4AB-5A04E8C1ECE6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735234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352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373165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D0E46B-6F83-4EAC-B04C-8DD8426B5680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737282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372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271425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489F82-82D1-4271-848D-F94CA049580C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739330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457662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79B733-6C1F-479E-85E6-72BCDAC3AF7D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741378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413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5403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85A918-24EE-4A94-9DBE-FC9BB6445B2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103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787243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663F39-252D-4E55-85D4-90EDB18708DD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743426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434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21078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89B1F4-4F44-456C-9904-442C3BFF1170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745474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454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216207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3247CE-A298-4D00-B122-86C2DAFA9A26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747522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475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098170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FBECC1-A36F-4F5C-99FD-00576C2BE69B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751618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516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499758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AD42C7-AA9F-4C9B-A159-35426B660CD9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753666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536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700534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B0EEF0-5DED-41E7-999C-5038C1680A22}" type="slidenum">
              <a:rPr lang="en-US" altLang="en-US"/>
              <a:pPr/>
              <a:t>45</a:t>
            </a:fld>
            <a:endParaRPr lang="en-US" altLang="en-US"/>
          </a:p>
        </p:txBody>
      </p:sp>
      <p:sp>
        <p:nvSpPr>
          <p:cNvPr id="755714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316106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C5B1FA-BCBE-4A02-9813-DB2D1417A7E9}" type="slidenum">
              <a:rPr lang="en-US" altLang="en-US"/>
              <a:pPr/>
              <a:t>46</a:t>
            </a:fld>
            <a:endParaRPr lang="en-US" altLang="en-US"/>
          </a:p>
        </p:txBody>
      </p:sp>
      <p:sp>
        <p:nvSpPr>
          <p:cNvPr id="757762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577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44417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18FA1C-4B37-4C02-BC60-8DACDDCA00FC}" type="slidenum">
              <a:rPr lang="en-US" altLang="en-US"/>
              <a:pPr/>
              <a:t>47</a:t>
            </a:fld>
            <a:endParaRPr lang="en-US" altLang="en-US"/>
          </a:p>
        </p:txBody>
      </p:sp>
      <p:sp>
        <p:nvSpPr>
          <p:cNvPr id="7659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756191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3E258B-9004-498C-A256-B0601C8F6B68}" type="slidenum">
              <a:rPr lang="en-US" altLang="en-US"/>
              <a:pPr/>
              <a:t>48</a:t>
            </a:fld>
            <a:endParaRPr lang="en-US" altLang="en-US"/>
          </a:p>
        </p:txBody>
      </p:sp>
      <p:sp>
        <p:nvSpPr>
          <p:cNvPr id="759810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598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318982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C52C4D-0ACC-4963-9708-5B1D0A053E13}" type="slidenum">
              <a:rPr lang="en-US" altLang="en-US"/>
              <a:pPr/>
              <a:t>49</a:t>
            </a:fld>
            <a:endParaRPr lang="en-US" altLang="en-US"/>
          </a:p>
        </p:txBody>
      </p:sp>
      <p:sp>
        <p:nvSpPr>
          <p:cNvPr id="761858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618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2695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3C2447-BF0F-4676-BF49-8ECB0252D22F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15714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390478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029C27-E016-45E2-BD0A-0E7E08562D10}" type="slidenum">
              <a:rPr lang="en-US" altLang="en-US"/>
              <a:pPr/>
              <a:t>50</a:t>
            </a:fld>
            <a:endParaRPr lang="en-US" altLang="en-US"/>
          </a:p>
        </p:txBody>
      </p:sp>
      <p:sp>
        <p:nvSpPr>
          <p:cNvPr id="768002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680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1327208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6C78D6-2ED1-475E-88F0-5A420D9596AB}" type="slidenum">
              <a:rPr lang="en-US" altLang="en-US"/>
              <a:pPr/>
              <a:t>51</a:t>
            </a:fld>
            <a:endParaRPr lang="en-US" altLang="en-US"/>
          </a:p>
        </p:txBody>
      </p:sp>
      <p:sp>
        <p:nvSpPr>
          <p:cNvPr id="770050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700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14359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BE52AE-D7C3-4115-8E2C-E1A0337521D2}" type="slidenum">
              <a:rPr lang="en-US" altLang="en-US"/>
              <a:pPr/>
              <a:t>52</a:t>
            </a:fld>
            <a:endParaRPr lang="en-US" altLang="en-US"/>
          </a:p>
        </p:txBody>
      </p:sp>
      <p:sp>
        <p:nvSpPr>
          <p:cNvPr id="772098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720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763126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705F70-1AD0-4833-B6FE-21DE831157F2}" type="slidenum">
              <a:rPr lang="en-US" altLang="en-US"/>
              <a:pPr/>
              <a:t>53</a:t>
            </a:fld>
            <a:endParaRPr lang="en-US" altLang="en-US"/>
          </a:p>
        </p:txBody>
      </p:sp>
      <p:sp>
        <p:nvSpPr>
          <p:cNvPr id="774146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74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4010117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66050-F5ED-4398-A73D-6A9EB93F4FE8}" type="slidenum">
              <a:rPr lang="en-US" altLang="en-US"/>
              <a:pPr/>
              <a:t>54</a:t>
            </a:fld>
            <a:endParaRPr lang="en-US" altLang="en-US"/>
          </a:p>
        </p:txBody>
      </p:sp>
      <p:sp>
        <p:nvSpPr>
          <p:cNvPr id="791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082486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B88B9D-CA79-45FB-A8B5-3D32EB325A32}" type="slidenum">
              <a:rPr lang="en-US" altLang="en-US"/>
              <a:pPr/>
              <a:t>55</a:t>
            </a:fld>
            <a:endParaRPr lang="en-US" altLang="en-US"/>
          </a:p>
        </p:txBody>
      </p:sp>
      <p:sp>
        <p:nvSpPr>
          <p:cNvPr id="793602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93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0014198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921BB8-2831-44C3-9CC2-C48648E3DD91}" type="slidenum">
              <a:rPr lang="en-US" altLang="en-US"/>
              <a:pPr/>
              <a:t>56</a:t>
            </a:fld>
            <a:endParaRPr lang="en-US" altLang="en-US"/>
          </a:p>
        </p:txBody>
      </p:sp>
      <p:sp>
        <p:nvSpPr>
          <p:cNvPr id="795650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956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0237168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AE544D-34F3-4701-AB79-63BF342DAA3E}" type="slidenum">
              <a:rPr lang="en-US" altLang="en-US"/>
              <a:pPr/>
              <a:t>57</a:t>
            </a:fld>
            <a:endParaRPr lang="en-US" altLang="en-US"/>
          </a:p>
        </p:txBody>
      </p:sp>
      <p:sp>
        <p:nvSpPr>
          <p:cNvPr id="797698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976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7018569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81862B-EB59-4C15-B749-B1C0D59BDA31}" type="slidenum">
              <a:rPr lang="en-US" altLang="en-US"/>
              <a:pPr/>
              <a:t>58</a:t>
            </a:fld>
            <a:endParaRPr lang="en-US" altLang="en-US"/>
          </a:p>
        </p:txBody>
      </p:sp>
      <p:sp>
        <p:nvSpPr>
          <p:cNvPr id="799746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88337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9278BB-F70A-428F-917F-1C9EE2F543F0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24962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41747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05EE21-F132-4BFD-82A9-B45813E325A8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53986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5683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BD1011-7CE7-46F4-84E8-0621AD67C323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90178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35518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19FEE7-6C79-491A-B3B5-36ACEAB877B3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692226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1218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Ch5-</a:t>
            </a:r>
            <a:fld id="{1F206991-7CCC-40EC-A41C-6EC696DE45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3104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Ch5-</a:t>
            </a:r>
            <a:fld id="{DA0BC9B2-2553-417F-B28C-70191458FB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0995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Ch5-</a:t>
            </a:r>
            <a:fld id="{466573C3-5AA6-4711-A92B-C0B19B9B44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6769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Ch5-</a:t>
            </a:r>
            <a:fld id="{D4A384F3-98C6-4A3F-A554-81E8F44768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1555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Ch5-</a:t>
            </a:r>
            <a:fld id="{7986BFD0-348C-4264-8A2B-7DDB521E17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6712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Ch5-</a:t>
            </a:r>
            <a:fld id="{C3F49C7F-F3B3-4903-9EAC-55EFF1DB73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995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Ch5-</a:t>
            </a:r>
            <a:fld id="{C3DC010B-2B57-4C56-A466-339BC65FE0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148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Ch5-</a:t>
            </a:r>
            <a:fld id="{B28FC1B5-70EC-4D25-836C-4CBE624F9B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939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Ch5-</a:t>
            </a:r>
            <a:fld id="{03B4EB0E-320D-47AC-A61B-88EE954372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855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Ch5-</a:t>
            </a:r>
            <a:fld id="{378C852B-1B76-485E-8D32-22AB912B51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7056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Ch5-</a:t>
            </a:r>
            <a:fld id="{EE46F8EB-3540-4EED-9703-623865AED5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5622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Ch5-</a:t>
            </a:r>
            <a:fld id="{4175A200-46A8-4B02-9ECE-25A787B15A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9307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SzTx/>
              <a:buFontTx/>
              <a:buNone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r>
              <a:rPr lang="en-US" altLang="en-US"/>
              <a:t>Ch5-</a:t>
            </a:r>
            <a:fld id="{9AC8BA13-2F7C-41F4-A828-C6AE067F0E3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Ch5-</a:t>
            </a:r>
            <a:fld id="{C4470602-A777-49DD-9D57-5DAC9AC6AF20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465138"/>
            <a:ext cx="7769225" cy="14319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Chapter 5</a:t>
            </a:r>
            <a:br>
              <a:rPr lang="en-US" altLang="en-US"/>
            </a:br>
            <a:r>
              <a:rPr lang="en-US" altLang="en-US"/>
              <a:t>Strategies in Action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69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Strategic Management: </a:t>
            </a:r>
          </a:p>
          <a:p>
            <a:pPr algn="ctr"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Concepts and Cases</a:t>
            </a:r>
            <a:r>
              <a:rPr lang="en-US" altLang="en-US">
                <a:solidFill>
                  <a:schemeClr val="bg1"/>
                </a:solidFill>
              </a:rPr>
              <a:t>.  </a:t>
            </a:r>
            <a:r>
              <a:rPr lang="en-US" altLang="en-US" b="1">
                <a:solidFill>
                  <a:schemeClr val="bg1"/>
                </a:solidFill>
              </a:rPr>
              <a:t>9</a:t>
            </a:r>
            <a:r>
              <a:rPr lang="en-US" altLang="en-US" b="1" baseline="30000">
                <a:solidFill>
                  <a:schemeClr val="bg1"/>
                </a:solidFill>
              </a:rPr>
              <a:t>th</a:t>
            </a:r>
            <a:r>
              <a:rPr lang="en-US" altLang="en-US" b="1">
                <a:solidFill>
                  <a:schemeClr val="bg1"/>
                </a:solidFill>
              </a:rPr>
              <a:t> edition</a:t>
            </a:r>
          </a:p>
          <a:p>
            <a:pPr algn="ctr"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Fred R. David</a:t>
            </a:r>
          </a:p>
          <a:p>
            <a:pPr algn="ctr"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r>
              <a:rPr lang="en-US" altLang="en-US" sz="2800">
                <a:solidFill>
                  <a:schemeClr val="bg1"/>
                </a:solidFill>
              </a:rPr>
              <a:t>PowerPoint Slides by</a:t>
            </a:r>
          </a:p>
          <a:p>
            <a:pPr algn="ctr">
              <a:buFontTx/>
              <a:buNone/>
            </a:pPr>
            <a:r>
              <a:rPr lang="en-US" altLang="en-US" sz="2800">
                <a:solidFill>
                  <a:schemeClr val="bg1"/>
                </a:solidFill>
              </a:rPr>
              <a:t>Anthony F. Chelte</a:t>
            </a:r>
          </a:p>
          <a:p>
            <a:pPr algn="ctr">
              <a:buFontTx/>
              <a:buNone/>
            </a:pPr>
            <a:r>
              <a:rPr lang="en-US" altLang="en-US" sz="2800">
                <a:solidFill>
                  <a:schemeClr val="bg1"/>
                </a:solidFill>
              </a:rPr>
              <a:t>Western New England College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Ch5-</a:t>
            </a:r>
            <a:fld id="{6FD6455C-77B5-41DB-9B66-5F339300FA04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69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69225" cy="11398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Long-Term Objectives</a:t>
            </a:r>
          </a:p>
        </p:txBody>
      </p:sp>
      <p:sp>
        <p:nvSpPr>
          <p:cNvPr id="69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997825" cy="3200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Strategists should avoid –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Managing by Extrapolation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Managing by Crisis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Managing by Subjectives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Managing by Hope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i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9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9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9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9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325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Ch5-</a:t>
            </a:r>
            <a:fld id="{52E5A282-AD55-4F33-BF85-C72803C7553F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44419" name="Rectangle 3"/>
          <p:cNvSpPr>
            <a:spLocks noChangeArrowheads="1"/>
          </p:cNvSpPr>
          <p:nvPr/>
        </p:nvSpPr>
        <p:spPr bwMode="auto">
          <a:xfrm>
            <a:off x="914400" y="304800"/>
            <a:ext cx="7578725" cy="8128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4572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SzTx/>
              <a:buFontTx/>
              <a:buNone/>
            </a:pPr>
            <a:r>
              <a:rPr lang="en-US" altLang="en-US" sz="4400">
                <a:effectLst>
                  <a:outerShdw blurRad="38100" dist="38100" dir="2700000" algn="tl">
                    <a:srgbClr val="FFFFFF"/>
                  </a:outerShdw>
                </a:effectLst>
              </a:rPr>
              <a:t>Integration Strategies</a:t>
            </a:r>
            <a:endParaRPr lang="en-US" altLang="en-US" sz="40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44421" name="Rectangle 5"/>
          <p:cNvSpPr>
            <a:spLocks noChangeArrowheads="1"/>
          </p:cNvSpPr>
          <p:nvPr/>
        </p:nvSpPr>
        <p:spPr bwMode="auto">
          <a:xfrm>
            <a:off x="381000" y="3124200"/>
            <a:ext cx="2286000" cy="1600200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  <a:contourClr>
              <a:srgbClr val="DDDDDD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53882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 anchor="ctr" anchorCtr="1">
            <a:flatTx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SzTx/>
              <a:buFontTx/>
              <a:buNone/>
            </a:pPr>
            <a:r>
              <a:rPr lang="en-US" altLang="en-US" sz="2400" b="1">
                <a:solidFill>
                  <a:srgbClr val="003366"/>
                </a:solidFill>
              </a:rPr>
              <a:t>Vertical Integration Strategies</a:t>
            </a:r>
            <a:endParaRPr lang="en-US" altLang="en-US" b="1">
              <a:solidFill>
                <a:srgbClr val="003366"/>
              </a:solidFill>
              <a:latin typeface="Tahoma" panose="020B0604030504040204" pitchFamily="34" charset="0"/>
            </a:endParaRPr>
          </a:p>
        </p:txBody>
      </p:sp>
      <p:sp>
        <p:nvSpPr>
          <p:cNvPr id="444422" name="Line 6"/>
          <p:cNvSpPr>
            <a:spLocks noChangeShapeType="1"/>
          </p:cNvSpPr>
          <p:nvPr/>
        </p:nvSpPr>
        <p:spPr bwMode="auto">
          <a:xfrm>
            <a:off x="2895600" y="3962400"/>
            <a:ext cx="1905000" cy="0"/>
          </a:xfrm>
          <a:prstGeom prst="line">
            <a:avLst/>
          </a:prstGeom>
          <a:noFill/>
          <a:ln w="57150" cmpd="tri">
            <a:solidFill>
              <a:srgbClr val="FFFFFF"/>
            </a:solidFill>
            <a:prstDash val="dash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4423" name="Rectangle 7"/>
          <p:cNvSpPr>
            <a:spLocks noChangeArrowheads="1"/>
          </p:cNvSpPr>
          <p:nvPr/>
        </p:nvSpPr>
        <p:spPr bwMode="auto">
          <a:xfrm>
            <a:off x="381000" y="1447800"/>
            <a:ext cx="2133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 anchorCtr="1"/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SzTx/>
              <a:buFontTx/>
              <a:buNone/>
            </a:pPr>
            <a:endParaRPr lang="en-US" altLang="en-US" sz="1800"/>
          </a:p>
        </p:txBody>
      </p:sp>
      <p:sp>
        <p:nvSpPr>
          <p:cNvPr id="444425" name="Rectangle 9"/>
          <p:cNvSpPr>
            <a:spLocks noChangeArrowheads="1"/>
          </p:cNvSpPr>
          <p:nvPr/>
        </p:nvSpPr>
        <p:spPr bwMode="auto">
          <a:xfrm>
            <a:off x="4876800" y="2057400"/>
            <a:ext cx="3854450" cy="4098925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  <a:contourClr>
              <a:srgbClr val="DDDDDD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 anchor="ctr" anchorCtr="1">
            <a:flatTx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SzTx/>
              <a:buFontTx/>
              <a:buNone/>
            </a:pPr>
            <a:r>
              <a:rPr lang="en-US" altLang="en-US" sz="2400" b="1" dirty="0">
                <a:solidFill>
                  <a:srgbClr val="003366"/>
                </a:solidFill>
              </a:rPr>
              <a:t>Forward Integration</a:t>
            </a:r>
          </a:p>
          <a:p>
            <a:pPr algn="ctr">
              <a:buSzTx/>
              <a:buFontTx/>
              <a:buNone/>
            </a:pPr>
            <a:endParaRPr lang="en-US" altLang="en-US" sz="2400" b="1" dirty="0">
              <a:solidFill>
                <a:srgbClr val="003366"/>
              </a:solidFill>
            </a:endParaRPr>
          </a:p>
          <a:p>
            <a:pPr algn="ctr">
              <a:buSzTx/>
              <a:buFontTx/>
              <a:buNone/>
            </a:pPr>
            <a:r>
              <a:rPr lang="en-US" altLang="en-US" sz="2400" b="1" dirty="0">
                <a:solidFill>
                  <a:srgbClr val="003366"/>
                </a:solidFill>
              </a:rPr>
              <a:t>Backward Integration</a:t>
            </a:r>
          </a:p>
          <a:p>
            <a:pPr algn="ctr">
              <a:buSzTx/>
              <a:buFontTx/>
              <a:buNone/>
            </a:pPr>
            <a:endParaRPr lang="en-US" altLang="en-US" sz="2400" b="1" dirty="0">
              <a:solidFill>
                <a:srgbClr val="003366"/>
              </a:solidFill>
            </a:endParaRPr>
          </a:p>
          <a:p>
            <a:pPr algn="ctr">
              <a:buSzTx/>
              <a:buFontTx/>
              <a:buNone/>
            </a:pPr>
            <a:endParaRPr lang="en-US" altLang="en-US" sz="2400" b="1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44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4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4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4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4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4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4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44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44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19" grpId="0" animBg="1" autoUpdateAnimBg="0"/>
      <p:bldP spid="444421" grpId="0" build="p" autoUpdateAnimBg="0" advAuto="0"/>
      <p:bldP spid="444423" grpId="0" build="p" autoUpdateAnimBg="0"/>
      <p:bldP spid="444425" grpId="0" build="p" autoUpdateAnimBg="0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Ch5-</a:t>
            </a:r>
            <a:fld id="{84662057-55DE-4474-8BD3-9DF015565235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69225" cy="11398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Integration Strategies</a:t>
            </a:r>
          </a:p>
        </p:txBody>
      </p:sp>
      <p:sp>
        <p:nvSpPr>
          <p:cNvPr id="69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97825" cy="403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Vertical Integration strategies –</a:t>
            </a:r>
          </a:p>
          <a:p>
            <a:pPr>
              <a:buFontTx/>
              <a:buNone/>
            </a:pPr>
            <a:endParaRPr lang="en-US" alt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/>
            <a:r>
              <a:rPr lang="en-US" alt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Allow a firm to gain control over:</a:t>
            </a:r>
          </a:p>
          <a:p>
            <a:pPr lvl="2"/>
            <a:r>
              <a:rPr lang="en-US" altLang="en-US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Distributors</a:t>
            </a:r>
          </a:p>
          <a:p>
            <a:pPr lvl="2"/>
            <a:r>
              <a:rPr lang="en-US" altLang="en-US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Suppliers</a:t>
            </a:r>
          </a:p>
          <a:p>
            <a:pPr lvl="2"/>
            <a:r>
              <a:rPr lang="en-US" altLang="en-US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competitors</a:t>
            </a:r>
          </a:p>
          <a:p>
            <a:pPr>
              <a:buFontTx/>
              <a:buNone/>
            </a:pPr>
            <a:endParaRPr lang="en-US" altLang="en-US" sz="36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</a:pPr>
            <a:endParaRPr lang="en-US" altLang="en-US" i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9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9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9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9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529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Ch5-</a:t>
            </a:r>
            <a:fld id="{99BF81A4-3091-45DA-80FE-465D3B411B3C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69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69225" cy="11398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Integration Strategies</a:t>
            </a:r>
          </a:p>
        </p:txBody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97825" cy="403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Forward Integration –</a:t>
            </a:r>
          </a:p>
          <a:p>
            <a:pPr>
              <a:buFontTx/>
              <a:buNone/>
            </a:pPr>
            <a:endParaRPr lang="en-US" alt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/>
            <a:r>
              <a:rPr lang="en-US" alt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Gaining ownership or increased control over distributors or retailers</a:t>
            </a:r>
          </a:p>
          <a:p>
            <a:pPr>
              <a:buFontTx/>
              <a:buNone/>
            </a:pPr>
            <a:endParaRPr lang="en-US" altLang="en-US" sz="36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</a:pPr>
            <a:endParaRPr lang="en-US" altLang="en-US" i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9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734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Ch5-</a:t>
            </a:r>
            <a:fld id="{4931E3F1-C4A0-4B88-B67C-51212EC2580C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70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69225" cy="11398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Integration Strategies</a:t>
            </a:r>
          </a:p>
        </p:txBody>
      </p:sp>
      <p:sp>
        <p:nvSpPr>
          <p:cNvPr id="70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997825" cy="441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Guidelines for Forward Integration  –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lnSpc>
                <a:spcPct val="9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Present distributors are expensive, unreliable, or incapable of meeting firm’s needs</a:t>
            </a:r>
          </a:p>
          <a:p>
            <a:pPr lvl="1">
              <a:lnSpc>
                <a:spcPct val="9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Availability of quality distributors is limited</a:t>
            </a:r>
          </a:p>
          <a:p>
            <a:pPr lvl="1">
              <a:lnSpc>
                <a:spcPct val="9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When firm competes in an industry that is expected to grow markedly</a:t>
            </a:r>
          </a:p>
          <a:p>
            <a:pPr lvl="1">
              <a:lnSpc>
                <a:spcPct val="9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Organization has both capital and human resources needed to manage new business of distribution</a:t>
            </a:r>
          </a:p>
          <a:p>
            <a:pPr lvl="1">
              <a:lnSpc>
                <a:spcPct val="9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Advantages of stable production are high</a:t>
            </a:r>
          </a:p>
          <a:p>
            <a:pPr lvl="1">
              <a:lnSpc>
                <a:spcPct val="9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Present distributors have high profit margins</a:t>
            </a:r>
            <a:endParaRPr lang="en-US" alt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 i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0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0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0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0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0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0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553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Ch5-</a:t>
            </a:r>
            <a:fld id="{74927CB7-3781-424B-90E1-E3BE23578C05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69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69225" cy="11398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Integration Strategies</a:t>
            </a:r>
          </a:p>
        </p:txBody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97825" cy="403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Backward Integration –</a:t>
            </a:r>
          </a:p>
          <a:p>
            <a:pPr>
              <a:buFontTx/>
              <a:buNone/>
            </a:pPr>
            <a:endParaRPr lang="en-US" alt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/>
            <a:r>
              <a:rPr lang="en-US" alt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Seeking ownership or increased control of a firm’s suppliers</a:t>
            </a:r>
          </a:p>
          <a:p>
            <a:pPr>
              <a:buFontTx/>
              <a:buNone/>
            </a:pPr>
            <a:endParaRPr lang="en-US" altLang="en-US" sz="36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</a:pPr>
            <a:endParaRPr lang="en-US" altLang="en-US" i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9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939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Ch5-</a:t>
            </a:r>
            <a:fld id="{8D4957BA-0F8B-40E5-A4B2-8DEC75918B0F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70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69225" cy="11398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Integration Strategies</a:t>
            </a: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997825" cy="441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Guidelines for Backward Integration  –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lnSpc>
                <a:spcPct val="9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When present suppliers are expensive, unreliable, or incapable of meeting needs</a:t>
            </a:r>
          </a:p>
          <a:p>
            <a:pPr lvl="1">
              <a:lnSpc>
                <a:spcPct val="9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Number of suppliers is small and number of competitors large</a:t>
            </a:r>
          </a:p>
          <a:p>
            <a:pPr lvl="1">
              <a:lnSpc>
                <a:spcPct val="9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High growth in industry sector</a:t>
            </a:r>
          </a:p>
          <a:p>
            <a:pPr lvl="1">
              <a:lnSpc>
                <a:spcPct val="9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Firm has both capital and human resources to manage new business</a:t>
            </a:r>
          </a:p>
          <a:p>
            <a:pPr lvl="1">
              <a:lnSpc>
                <a:spcPct val="9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Advantages of stable prices are important</a:t>
            </a:r>
          </a:p>
          <a:p>
            <a:pPr lvl="1">
              <a:lnSpc>
                <a:spcPct val="9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Present supplies have high profit margins</a:t>
            </a:r>
          </a:p>
          <a:p>
            <a:pPr lvl="1">
              <a:lnSpc>
                <a:spcPct val="90000"/>
              </a:lnSpc>
              <a:buSzPct val="80000"/>
              <a:buFont typeface="Wingdings" panose="05000000000000000000" pitchFamily="2" charset="2"/>
              <a:buNone/>
            </a:pPr>
            <a:endParaRPr lang="en-US" alt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 i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0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0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0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0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0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0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758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Ch5-</a:t>
            </a:r>
            <a:fld id="{E7FD472A-2B9D-41ED-A7DE-C56C49683A83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70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69225" cy="11398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Integration Strategies</a:t>
            </a:r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97825" cy="403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Horizontal Integration –</a:t>
            </a:r>
          </a:p>
          <a:p>
            <a:pPr>
              <a:buFontTx/>
              <a:buNone/>
            </a:pPr>
            <a:endParaRPr lang="en-US" alt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/>
            <a:r>
              <a:rPr lang="en-US" alt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Seeking ownership or increased control over competitors</a:t>
            </a:r>
          </a:p>
          <a:p>
            <a:pPr>
              <a:buFontTx/>
              <a:buNone/>
            </a:pPr>
            <a:endParaRPr lang="en-US" altLang="en-US" sz="36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</a:pPr>
            <a:endParaRPr lang="en-US" altLang="en-US" i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0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1443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Ch5-</a:t>
            </a:r>
            <a:fld id="{F9A9BFDD-EA47-4806-856D-5A87AEDA8805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70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69225" cy="11398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Integration Strategies</a:t>
            </a:r>
          </a:p>
        </p:txBody>
      </p:sp>
      <p:sp>
        <p:nvSpPr>
          <p:cNvPr id="70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997825" cy="441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altLang="en-US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Guidelines for Horizontal Integration  –</a:t>
            </a:r>
          </a:p>
          <a:p>
            <a:pPr>
              <a:buFontTx/>
              <a:buNone/>
            </a:pPr>
            <a:endParaRPr lang="en-US" alt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Firm can gain monopolistic characteristics without being challenged by federal government</a:t>
            </a: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Competes in growing industry</a:t>
            </a: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Increased economies of scale provide major competitive advantages</a:t>
            </a: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Faltering due to lack of managerial expertise or need for particular resources</a:t>
            </a:r>
            <a:endParaRPr lang="en-US" altLang="en-US" sz="2400" i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0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0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0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0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963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Ch5-</a:t>
            </a:r>
            <a:fld id="{CEFFB0B3-3610-434B-9000-98B23EAAF8F3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20788" y="153988"/>
            <a:ext cx="6931025" cy="7588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800">
                <a:solidFill>
                  <a:schemeClr val="tx1"/>
                </a:solidFill>
              </a:rPr>
              <a:t>Michael Porter’s Generic Strategies</a:t>
            </a:r>
          </a:p>
        </p:txBody>
      </p:sp>
      <p:sp>
        <p:nvSpPr>
          <p:cNvPr id="775171" name="Freeform 3"/>
          <p:cNvSpPr>
            <a:spLocks/>
          </p:cNvSpPr>
          <p:nvPr/>
        </p:nvSpPr>
        <p:spPr bwMode="auto">
          <a:xfrm>
            <a:off x="2209800" y="1600200"/>
            <a:ext cx="4725988" cy="763588"/>
          </a:xfrm>
          <a:custGeom>
            <a:avLst/>
            <a:gdLst>
              <a:gd name="T0" fmla="*/ 0 w 2977"/>
              <a:gd name="T1" fmla="*/ 0 h 481"/>
              <a:gd name="T2" fmla="*/ 0 w 2977"/>
              <a:gd name="T3" fmla="*/ 480 h 481"/>
              <a:gd name="T4" fmla="*/ 2976 w 2977"/>
              <a:gd name="T5" fmla="*/ 480 h 481"/>
              <a:gd name="T6" fmla="*/ 2976 w 2977"/>
              <a:gd name="T7" fmla="*/ 0 h 481"/>
              <a:gd name="T8" fmla="*/ 0 w 2977"/>
              <a:gd name="T9" fmla="*/ 0 h 4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77" h="481">
                <a:moveTo>
                  <a:pt x="0" y="0"/>
                </a:moveTo>
                <a:lnTo>
                  <a:pt x="0" y="480"/>
                </a:lnTo>
                <a:lnTo>
                  <a:pt x="2976" y="480"/>
                </a:lnTo>
                <a:lnTo>
                  <a:pt x="2976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9999FF"/>
              </a:gs>
              <a:gs pos="100000">
                <a:srgbClr val="9999FF">
                  <a:gamma/>
                  <a:tint val="60000"/>
                  <a:invGamma/>
                </a:srgbClr>
              </a:gs>
            </a:gsLst>
            <a:path path="rect">
              <a:fillToRect l="100000" b="100000"/>
            </a:path>
          </a:gra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2306638" y="1651000"/>
            <a:ext cx="4530725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 anchorCtr="1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Tahoma" panose="020B0604030504040204" pitchFamily="34" charset="0"/>
              </a:rPr>
              <a:t>Cost Leadership Strategies</a:t>
            </a:r>
          </a:p>
        </p:txBody>
      </p:sp>
      <p:sp>
        <p:nvSpPr>
          <p:cNvPr id="775173" name="Line 5"/>
          <p:cNvSpPr>
            <a:spLocks noChangeShapeType="1"/>
          </p:cNvSpPr>
          <p:nvPr/>
        </p:nvSpPr>
        <p:spPr bwMode="auto">
          <a:xfrm flipH="1">
            <a:off x="458788" y="7239000"/>
            <a:ext cx="1508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5174" name="Freeform 6"/>
          <p:cNvSpPr>
            <a:spLocks/>
          </p:cNvSpPr>
          <p:nvPr/>
        </p:nvSpPr>
        <p:spPr bwMode="auto">
          <a:xfrm>
            <a:off x="2286000" y="3200400"/>
            <a:ext cx="4725988" cy="763588"/>
          </a:xfrm>
          <a:custGeom>
            <a:avLst/>
            <a:gdLst>
              <a:gd name="T0" fmla="*/ 0 w 2977"/>
              <a:gd name="T1" fmla="*/ 0 h 481"/>
              <a:gd name="T2" fmla="*/ 0 w 2977"/>
              <a:gd name="T3" fmla="*/ 480 h 481"/>
              <a:gd name="T4" fmla="*/ 2976 w 2977"/>
              <a:gd name="T5" fmla="*/ 480 h 481"/>
              <a:gd name="T6" fmla="*/ 2976 w 2977"/>
              <a:gd name="T7" fmla="*/ 0 h 481"/>
              <a:gd name="T8" fmla="*/ 0 w 2977"/>
              <a:gd name="T9" fmla="*/ 0 h 4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77" h="481">
                <a:moveTo>
                  <a:pt x="0" y="0"/>
                </a:moveTo>
                <a:lnTo>
                  <a:pt x="0" y="480"/>
                </a:lnTo>
                <a:lnTo>
                  <a:pt x="2976" y="480"/>
                </a:lnTo>
                <a:lnTo>
                  <a:pt x="2976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9999FF"/>
              </a:gs>
              <a:gs pos="100000">
                <a:srgbClr val="9999FF">
                  <a:gamma/>
                  <a:tint val="60000"/>
                  <a:invGamma/>
                </a:srgbClr>
              </a:gs>
            </a:gsLst>
            <a:path path="rect">
              <a:fillToRect l="100000" b="100000"/>
            </a:path>
          </a:gra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5175" name="Rectangle 7"/>
          <p:cNvSpPr>
            <a:spLocks noChangeArrowheads="1"/>
          </p:cNvSpPr>
          <p:nvPr/>
        </p:nvSpPr>
        <p:spPr bwMode="auto">
          <a:xfrm>
            <a:off x="2382838" y="3251200"/>
            <a:ext cx="4530725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 anchorCtr="1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Tahoma" panose="020B0604030504040204" pitchFamily="34" charset="0"/>
              </a:rPr>
              <a:t>Differentiation Strategies</a:t>
            </a:r>
          </a:p>
        </p:txBody>
      </p:sp>
      <p:sp>
        <p:nvSpPr>
          <p:cNvPr id="775176" name="Freeform 8"/>
          <p:cNvSpPr>
            <a:spLocks/>
          </p:cNvSpPr>
          <p:nvPr/>
        </p:nvSpPr>
        <p:spPr bwMode="auto">
          <a:xfrm>
            <a:off x="2286000" y="4800600"/>
            <a:ext cx="4725988" cy="763588"/>
          </a:xfrm>
          <a:custGeom>
            <a:avLst/>
            <a:gdLst>
              <a:gd name="T0" fmla="*/ 0 w 2977"/>
              <a:gd name="T1" fmla="*/ 0 h 481"/>
              <a:gd name="T2" fmla="*/ 0 w 2977"/>
              <a:gd name="T3" fmla="*/ 480 h 481"/>
              <a:gd name="T4" fmla="*/ 2976 w 2977"/>
              <a:gd name="T5" fmla="*/ 480 h 481"/>
              <a:gd name="T6" fmla="*/ 2976 w 2977"/>
              <a:gd name="T7" fmla="*/ 0 h 481"/>
              <a:gd name="T8" fmla="*/ 0 w 2977"/>
              <a:gd name="T9" fmla="*/ 0 h 4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77" h="481">
                <a:moveTo>
                  <a:pt x="0" y="0"/>
                </a:moveTo>
                <a:lnTo>
                  <a:pt x="0" y="480"/>
                </a:lnTo>
                <a:lnTo>
                  <a:pt x="2976" y="480"/>
                </a:lnTo>
                <a:lnTo>
                  <a:pt x="2976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9999FF"/>
              </a:gs>
              <a:gs pos="100000">
                <a:srgbClr val="9999FF">
                  <a:gamma/>
                  <a:tint val="60000"/>
                  <a:invGamma/>
                </a:srgbClr>
              </a:gs>
            </a:gsLst>
            <a:path path="rect">
              <a:fillToRect l="100000" b="100000"/>
            </a:path>
          </a:gra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5177" name="Rectangle 9"/>
          <p:cNvSpPr>
            <a:spLocks noChangeArrowheads="1"/>
          </p:cNvSpPr>
          <p:nvPr/>
        </p:nvSpPr>
        <p:spPr bwMode="auto">
          <a:xfrm>
            <a:off x="2382838" y="4851400"/>
            <a:ext cx="4530725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 anchorCtr="1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Tahoma" panose="020B0604030504040204" pitchFamily="34" charset="0"/>
              </a:rPr>
              <a:t>Focus Strategies</a:t>
            </a:r>
          </a:p>
        </p:txBody>
      </p:sp>
      <p:sp>
        <p:nvSpPr>
          <p:cNvPr id="775178" name="Line 10"/>
          <p:cNvSpPr>
            <a:spLocks noChangeShapeType="1"/>
          </p:cNvSpPr>
          <p:nvPr/>
        </p:nvSpPr>
        <p:spPr bwMode="auto">
          <a:xfrm>
            <a:off x="4343400" y="2363788"/>
            <a:ext cx="0" cy="836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5179" name="Line 11"/>
          <p:cNvSpPr>
            <a:spLocks noChangeShapeType="1"/>
          </p:cNvSpPr>
          <p:nvPr/>
        </p:nvSpPr>
        <p:spPr bwMode="auto">
          <a:xfrm>
            <a:off x="4343400" y="3963988"/>
            <a:ext cx="0" cy="836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5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5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75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5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75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5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75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75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75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75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75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75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5171" grpId="0" animBg="1"/>
      <p:bldP spid="775172" grpId="0" autoUpdateAnimBg="0"/>
      <p:bldP spid="775174" grpId="0" animBg="1"/>
      <p:bldP spid="775175" grpId="0" autoUpdateAnimBg="0"/>
      <p:bldP spid="775176" grpId="0" animBg="1"/>
      <p:bldP spid="77517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Ch5-</a:t>
            </a:r>
            <a:fld id="{5509C0D8-6AE4-493B-9183-F8734079AC58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Chapter Outline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362200"/>
            <a:ext cx="7848600" cy="3733800"/>
          </a:xfrm>
        </p:spPr>
        <p:txBody>
          <a:bodyPr/>
          <a:lstStyle/>
          <a:p>
            <a:r>
              <a:rPr lang="en-US" altLang="en-US" sz="3600">
                <a:solidFill>
                  <a:schemeClr val="bg1"/>
                </a:solidFill>
              </a:rPr>
              <a:t>Long-Term Objectives</a:t>
            </a:r>
          </a:p>
          <a:p>
            <a:endParaRPr lang="en-US" altLang="en-US" sz="3600">
              <a:solidFill>
                <a:schemeClr val="bg1"/>
              </a:solidFill>
            </a:endParaRPr>
          </a:p>
          <a:p>
            <a:r>
              <a:rPr lang="en-US" altLang="en-US" sz="3600">
                <a:solidFill>
                  <a:schemeClr val="bg1"/>
                </a:solidFill>
              </a:rPr>
              <a:t>Types of Strategies</a:t>
            </a:r>
          </a:p>
          <a:p>
            <a:endParaRPr lang="en-US" altLang="en-US" sz="3600">
              <a:solidFill>
                <a:schemeClr val="bg1"/>
              </a:solidFill>
            </a:endParaRPr>
          </a:p>
          <a:p>
            <a:r>
              <a:rPr lang="en-US" altLang="en-US" sz="3600">
                <a:solidFill>
                  <a:schemeClr val="bg1"/>
                </a:solidFill>
              </a:rPr>
              <a:t>Integration Strategies</a:t>
            </a:r>
          </a:p>
          <a:p>
            <a:endParaRPr lang="en-US" altLang="en-US" sz="36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1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Ch5-</a:t>
            </a:r>
            <a:fld id="{3C9DE599-F919-4389-B13B-3645BF77B6D6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69225" cy="11398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Generic Strategies</a:t>
            </a:r>
          </a:p>
        </p:txBody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997825" cy="441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Cost Leadership Strategies  –</a:t>
            </a:r>
          </a:p>
          <a:p>
            <a:pPr>
              <a:buFontTx/>
              <a:buNone/>
            </a:pPr>
            <a:endParaRPr lang="en-US" altLang="en-US" sz="36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n-US" altLang="en-US">
                <a:solidFill>
                  <a:schemeClr val="bg1"/>
                </a:solidFill>
              </a:rPr>
              <a:t>Pursued in conjunction with differentiation</a:t>
            </a: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n-US" altLang="en-US">
                <a:solidFill>
                  <a:schemeClr val="bg1"/>
                </a:solidFill>
              </a:rPr>
              <a:t>Economies or diseconomies of scale</a:t>
            </a: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n-US" altLang="en-US">
                <a:solidFill>
                  <a:schemeClr val="bg1"/>
                </a:solidFill>
              </a:rPr>
              <a:t>Capacity utilization achieved</a:t>
            </a: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n-US" altLang="en-US">
                <a:solidFill>
                  <a:schemeClr val="bg1"/>
                </a:solidFill>
              </a:rPr>
              <a:t>Linkages with suppliers and distributors</a:t>
            </a:r>
            <a:endParaRPr lang="en-US" altLang="en-US" i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7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7219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Ch5-</a:t>
            </a:r>
            <a:fld id="{868F0C23-85E9-4024-8959-CE2D3F47DDB3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77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69225" cy="11398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Generic Strategies</a:t>
            </a:r>
          </a:p>
        </p:txBody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997825" cy="441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Low Cost Producer Advantages  –</a:t>
            </a:r>
          </a:p>
          <a:p>
            <a:pPr>
              <a:buFontTx/>
              <a:buNone/>
            </a:pPr>
            <a:endParaRPr lang="en-US" altLang="en-US" sz="36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n-US" altLang="en-US">
                <a:solidFill>
                  <a:schemeClr val="bg1"/>
                </a:solidFill>
              </a:rPr>
              <a:t>Market of many price-sensitive buyers</a:t>
            </a: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n-US" altLang="en-US">
                <a:solidFill>
                  <a:schemeClr val="bg1"/>
                </a:solidFill>
              </a:rPr>
              <a:t>Few ways of achieving product differentiation</a:t>
            </a: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n-US" altLang="en-US">
                <a:solidFill>
                  <a:schemeClr val="bg1"/>
                </a:solidFill>
              </a:rPr>
              <a:t>Buyers not sensitive to brand differences</a:t>
            </a: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n-US" altLang="en-US">
                <a:solidFill>
                  <a:schemeClr val="bg1"/>
                </a:solidFill>
              </a:rPr>
              <a:t>Large number of buyers with bargaining power</a:t>
            </a:r>
            <a:endParaRPr lang="en-US" altLang="en-US" i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7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926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Ch5-</a:t>
            </a:r>
            <a:fld id="{B6274B2B-E522-41D1-9A78-5598FFC8E85A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78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69225" cy="11398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Generic Strategies</a:t>
            </a:r>
          </a:p>
        </p:txBody>
      </p:sp>
      <p:sp>
        <p:nvSpPr>
          <p:cNvPr id="78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997825" cy="441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Differentiation Strategies –</a:t>
            </a:r>
          </a:p>
          <a:p>
            <a:pPr>
              <a:buFontTx/>
              <a:buNone/>
            </a:pPr>
            <a:endParaRPr lang="en-US" altLang="en-US" sz="36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n-US" altLang="en-US">
                <a:solidFill>
                  <a:schemeClr val="bg1"/>
                </a:solidFill>
              </a:rPr>
              <a:t>Greater product flexibility</a:t>
            </a: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n-US" altLang="en-US">
                <a:solidFill>
                  <a:schemeClr val="bg1"/>
                </a:solidFill>
              </a:rPr>
              <a:t>Greater compatibility</a:t>
            </a: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n-US" altLang="en-US">
                <a:solidFill>
                  <a:schemeClr val="bg1"/>
                </a:solidFill>
              </a:rPr>
              <a:t>Lower costs</a:t>
            </a: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n-US" altLang="en-US">
                <a:solidFill>
                  <a:schemeClr val="bg1"/>
                </a:solidFill>
              </a:rPr>
              <a:t>Improved service</a:t>
            </a: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n-US" altLang="en-US">
                <a:solidFill>
                  <a:schemeClr val="bg1"/>
                </a:solidFill>
              </a:rPr>
              <a:t>Greater convenience</a:t>
            </a: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n-US" altLang="en-US">
                <a:solidFill>
                  <a:schemeClr val="bg1"/>
                </a:solidFill>
              </a:rPr>
              <a:t>More features</a:t>
            </a:r>
            <a:endParaRPr lang="en-US" altLang="en-US" i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Ch5-</a:t>
            </a:r>
            <a:fld id="{6A061A4C-3CDA-4DB3-95C2-A0588D011568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78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69225" cy="11398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Generic Strategies</a:t>
            </a:r>
          </a:p>
        </p:txBody>
      </p:sp>
      <p:sp>
        <p:nvSpPr>
          <p:cNvPr id="78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997825" cy="2971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Differentiation Strategies –</a:t>
            </a:r>
          </a:p>
          <a:p>
            <a:pPr>
              <a:buFontTx/>
              <a:buNone/>
            </a:pPr>
            <a:endParaRPr lang="en-US" altLang="en-US" sz="36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n-US" altLang="en-US">
                <a:solidFill>
                  <a:schemeClr val="bg1"/>
                </a:solidFill>
              </a:rPr>
              <a:t>Allow firm to charge higher price</a:t>
            </a: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n-US" altLang="en-US">
                <a:solidFill>
                  <a:schemeClr val="bg1"/>
                </a:solidFill>
              </a:rPr>
              <a:t>Gain customer loyalty </a:t>
            </a:r>
            <a:endParaRPr lang="en-US" altLang="en-US" i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8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8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8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3363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Ch5-</a:t>
            </a:r>
            <a:fld id="{9E724B17-EF89-4EE1-8E32-1A4B92C83175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78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69225" cy="11398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Generic Strategies</a:t>
            </a:r>
          </a:p>
        </p:txBody>
      </p:sp>
      <p:sp>
        <p:nvSpPr>
          <p:cNvPr id="78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997825" cy="2971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Focus Strategies –</a:t>
            </a:r>
          </a:p>
          <a:p>
            <a:pPr>
              <a:buFontTx/>
              <a:buNone/>
            </a:pPr>
            <a:endParaRPr lang="en-US" altLang="en-US" sz="36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n-US" altLang="en-US">
                <a:solidFill>
                  <a:schemeClr val="bg1"/>
                </a:solidFill>
              </a:rPr>
              <a:t>Industry segment of sufficient size</a:t>
            </a: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n-US" altLang="en-US">
                <a:solidFill>
                  <a:schemeClr val="bg1"/>
                </a:solidFill>
              </a:rPr>
              <a:t>Good growth potential</a:t>
            </a: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n-US" altLang="en-US">
                <a:solidFill>
                  <a:schemeClr val="bg1"/>
                </a:solidFill>
              </a:rPr>
              <a:t>Not crucial to success of major competitors </a:t>
            </a:r>
            <a:endParaRPr lang="en-US" altLang="en-US" i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8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8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8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8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5411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Ch5-</a:t>
            </a:r>
            <a:fld id="{4CE89109-2B36-4DBA-B987-F83845F9AF69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69225" cy="11398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Generic Strategies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997825" cy="2971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Focus Strategies –</a:t>
            </a:r>
          </a:p>
          <a:p>
            <a:pPr>
              <a:buFontTx/>
              <a:buNone/>
            </a:pPr>
            <a:endParaRPr lang="en-US" altLang="en-US" sz="36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n-US" altLang="en-US">
                <a:solidFill>
                  <a:schemeClr val="bg1"/>
                </a:solidFill>
              </a:rPr>
              <a:t>Consumers have distinctive preferences</a:t>
            </a: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n-US" altLang="en-US">
                <a:solidFill>
                  <a:schemeClr val="bg1"/>
                </a:solidFill>
              </a:rPr>
              <a:t>Rival firms not attempting to specialize in the same target segment </a:t>
            </a:r>
            <a:endParaRPr lang="en-US" altLang="en-US" i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8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8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8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7459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Ch5-</a:t>
            </a:r>
            <a:fld id="{92B47B39-7F1D-4C50-A644-96641E8A99D3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703490" name="Rectangle 2"/>
          <p:cNvSpPr>
            <a:spLocks noChangeArrowheads="1"/>
          </p:cNvSpPr>
          <p:nvPr/>
        </p:nvSpPr>
        <p:spPr bwMode="auto">
          <a:xfrm>
            <a:off x="914400" y="304800"/>
            <a:ext cx="7578725" cy="8128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4572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SzTx/>
              <a:buFontTx/>
              <a:buNone/>
            </a:pPr>
            <a:r>
              <a:rPr lang="en-US" altLang="en-US" sz="4400">
                <a:effectLst>
                  <a:outerShdw blurRad="38100" dist="38100" dir="2700000" algn="tl">
                    <a:srgbClr val="FFFFFF"/>
                  </a:outerShdw>
                </a:effectLst>
              </a:rPr>
              <a:t>Intensive Strategies</a:t>
            </a:r>
            <a:endParaRPr lang="en-US" altLang="en-US" sz="40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03491" name="Rectangle 3"/>
          <p:cNvSpPr>
            <a:spLocks noChangeArrowheads="1"/>
          </p:cNvSpPr>
          <p:nvPr/>
        </p:nvSpPr>
        <p:spPr bwMode="auto">
          <a:xfrm>
            <a:off x="381000" y="3124200"/>
            <a:ext cx="2286000" cy="1600200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  <a:contourClr>
              <a:srgbClr val="DDDDDD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53882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 anchor="ctr" anchorCtr="1">
            <a:flatTx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SzTx/>
              <a:buFontTx/>
              <a:buNone/>
            </a:pPr>
            <a:r>
              <a:rPr lang="en-US" altLang="en-US" sz="2400" b="1">
                <a:solidFill>
                  <a:srgbClr val="003366"/>
                </a:solidFill>
              </a:rPr>
              <a:t>Intensive Strategies</a:t>
            </a:r>
            <a:endParaRPr lang="en-US" altLang="en-US" b="1">
              <a:solidFill>
                <a:srgbClr val="003366"/>
              </a:solidFill>
              <a:latin typeface="Tahoma" panose="020B0604030504040204" pitchFamily="34" charset="0"/>
            </a:endParaRPr>
          </a:p>
        </p:txBody>
      </p:sp>
      <p:sp>
        <p:nvSpPr>
          <p:cNvPr id="703492" name="Line 4"/>
          <p:cNvSpPr>
            <a:spLocks noChangeShapeType="1"/>
          </p:cNvSpPr>
          <p:nvPr/>
        </p:nvSpPr>
        <p:spPr bwMode="auto">
          <a:xfrm>
            <a:off x="2895600" y="3962400"/>
            <a:ext cx="1905000" cy="0"/>
          </a:xfrm>
          <a:prstGeom prst="line">
            <a:avLst/>
          </a:prstGeom>
          <a:noFill/>
          <a:ln w="57150" cmpd="tri">
            <a:solidFill>
              <a:srgbClr val="FFFFFF"/>
            </a:solidFill>
            <a:prstDash val="dash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3493" name="Rectangle 5"/>
          <p:cNvSpPr>
            <a:spLocks noChangeArrowheads="1"/>
          </p:cNvSpPr>
          <p:nvPr/>
        </p:nvSpPr>
        <p:spPr bwMode="auto">
          <a:xfrm>
            <a:off x="381000" y="1447800"/>
            <a:ext cx="2133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 anchorCtr="1"/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SzTx/>
              <a:buFontTx/>
              <a:buNone/>
            </a:pPr>
            <a:endParaRPr lang="en-US" altLang="en-US" sz="1800"/>
          </a:p>
        </p:txBody>
      </p:sp>
      <p:sp>
        <p:nvSpPr>
          <p:cNvPr id="703494" name="Rectangle 6"/>
          <p:cNvSpPr>
            <a:spLocks noChangeArrowheads="1"/>
          </p:cNvSpPr>
          <p:nvPr/>
        </p:nvSpPr>
        <p:spPr bwMode="auto">
          <a:xfrm>
            <a:off x="4876800" y="2057400"/>
            <a:ext cx="3854450" cy="4098925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  <a:contourClr>
              <a:srgbClr val="DDDDDD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 anchor="ctr" anchorCtr="1">
            <a:flatTx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SzTx/>
              <a:buFontTx/>
              <a:buNone/>
            </a:pPr>
            <a:r>
              <a:rPr lang="en-US" altLang="en-US" sz="2400" b="1">
                <a:solidFill>
                  <a:srgbClr val="003366"/>
                </a:solidFill>
              </a:rPr>
              <a:t>Market Penetration</a:t>
            </a:r>
          </a:p>
          <a:p>
            <a:pPr algn="ctr">
              <a:buSzTx/>
              <a:buFontTx/>
              <a:buNone/>
            </a:pPr>
            <a:endParaRPr lang="en-US" altLang="en-US" sz="2400" b="1">
              <a:solidFill>
                <a:srgbClr val="003366"/>
              </a:solidFill>
            </a:endParaRPr>
          </a:p>
          <a:p>
            <a:pPr algn="ctr">
              <a:buSzTx/>
              <a:buFontTx/>
              <a:buNone/>
            </a:pPr>
            <a:r>
              <a:rPr lang="en-US" altLang="en-US" sz="2400" b="1">
                <a:solidFill>
                  <a:srgbClr val="003366"/>
                </a:solidFill>
              </a:rPr>
              <a:t>Market Development</a:t>
            </a:r>
          </a:p>
          <a:p>
            <a:pPr algn="ctr">
              <a:buSzTx/>
              <a:buFontTx/>
              <a:buNone/>
            </a:pPr>
            <a:endParaRPr lang="en-US" altLang="en-US" sz="2400" b="1">
              <a:solidFill>
                <a:srgbClr val="003366"/>
              </a:solidFill>
            </a:endParaRPr>
          </a:p>
          <a:p>
            <a:pPr algn="ctr">
              <a:buSzTx/>
              <a:buFontTx/>
              <a:buNone/>
            </a:pPr>
            <a:r>
              <a:rPr lang="en-US" altLang="en-US" sz="2400" b="1">
                <a:solidFill>
                  <a:srgbClr val="003366"/>
                </a:solidFill>
              </a:rPr>
              <a:t>Product Development</a:t>
            </a:r>
          </a:p>
          <a:p>
            <a:pPr algn="ctr">
              <a:buSzTx/>
              <a:buFontTx/>
              <a:buNone/>
            </a:pPr>
            <a:endParaRPr lang="en-US" altLang="en-US" sz="2400" b="1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0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0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0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0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0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03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03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034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034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034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034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3490" grpId="0" animBg="1" autoUpdateAnimBg="0"/>
      <p:bldP spid="703491" grpId="0" build="p" autoUpdateAnimBg="0" advAuto="0"/>
      <p:bldP spid="703493" grpId="0" build="p" autoUpdateAnimBg="0"/>
      <p:bldP spid="703494" grpId="0" build="p" autoUpdateAnimBg="0" advAuto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Ch5-</a:t>
            </a:r>
            <a:fld id="{A2E37EF3-500A-414E-B817-B2C2324482A5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71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69225" cy="11398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Intensive Strategies</a:t>
            </a:r>
          </a:p>
        </p:txBody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97825" cy="403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Intensive strategies –</a:t>
            </a:r>
          </a:p>
          <a:p>
            <a:pPr>
              <a:buFontTx/>
              <a:buNone/>
            </a:pPr>
            <a:endParaRPr lang="en-US" alt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/>
            <a:r>
              <a:rPr lang="en-US" alt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Require intensive efforts to improve a firm’s competitive position with existing products</a:t>
            </a:r>
          </a:p>
          <a:p>
            <a:pPr>
              <a:buFontTx/>
              <a:buNone/>
            </a:pPr>
            <a:endParaRPr lang="en-US" altLang="en-US" sz="36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</a:pPr>
            <a:endParaRPr lang="en-US" altLang="en-US" i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1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1683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Ch5-</a:t>
            </a:r>
            <a:fld id="{E60D02C5-08E2-4C3B-A87A-DC921363DB63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71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69225" cy="11398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Intensive Strategies</a:t>
            </a:r>
          </a:p>
        </p:txBody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97825" cy="403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Market Penetration –</a:t>
            </a:r>
          </a:p>
          <a:p>
            <a:pPr>
              <a:buFontTx/>
              <a:buNone/>
            </a:pPr>
            <a:endParaRPr lang="en-US" alt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/>
            <a:r>
              <a:rPr lang="en-US" alt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Seeking increased market share for present products or services in present markets through greater marketing efforts</a:t>
            </a:r>
          </a:p>
          <a:p>
            <a:pPr>
              <a:buFontTx/>
              <a:buNone/>
            </a:pPr>
            <a:endParaRPr lang="en-US" altLang="en-US" sz="36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</a:pPr>
            <a:endParaRPr lang="en-US" altLang="en-US" i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1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3731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Ch5-</a:t>
            </a:r>
            <a:fld id="{40569454-B4E7-4DB4-AA21-674426DCBFF4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71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69225" cy="11398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Intensive Strategies</a:t>
            </a:r>
          </a:p>
        </p:txBody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997825" cy="441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Guidelines for Market Penetration  –</a:t>
            </a:r>
          </a:p>
          <a:p>
            <a:pPr>
              <a:buFontTx/>
              <a:buNone/>
            </a:pPr>
            <a:endParaRPr lang="en-US" altLang="en-US" sz="36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Current markets not saturated</a:t>
            </a: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Usage rate of present customers can be increased significantly</a:t>
            </a: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Market shares of competitors declining while total industry sales increasing</a:t>
            </a: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Increased economies of scale provide major competitive advantages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577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Ch5-</a:t>
            </a:r>
            <a:fld id="{37E1360B-C42F-471B-9494-7A476DA1239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Chapter Outline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7848600" cy="4114800"/>
          </a:xfrm>
        </p:spPr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Intensive Strategies</a:t>
            </a:r>
          </a:p>
          <a:p>
            <a:endParaRPr lang="en-US" altLang="en-US">
              <a:solidFill>
                <a:schemeClr val="bg1"/>
              </a:solidFill>
            </a:endParaRPr>
          </a:p>
          <a:p>
            <a:r>
              <a:rPr lang="en-US" altLang="en-US">
                <a:solidFill>
                  <a:schemeClr val="bg1"/>
                </a:solidFill>
              </a:rPr>
              <a:t>Diversification Strategies</a:t>
            </a:r>
          </a:p>
          <a:p>
            <a:endParaRPr lang="en-US" altLang="en-US">
              <a:solidFill>
                <a:schemeClr val="bg1"/>
              </a:solidFill>
            </a:endParaRPr>
          </a:p>
          <a:p>
            <a:r>
              <a:rPr lang="en-US" altLang="en-US">
                <a:solidFill>
                  <a:schemeClr val="bg1"/>
                </a:solidFill>
              </a:rPr>
              <a:t>Defensive Strategies</a:t>
            </a:r>
          </a:p>
          <a:p>
            <a:endParaRPr lang="en-US" altLang="en-US">
              <a:solidFill>
                <a:schemeClr val="bg1"/>
              </a:solidFill>
            </a:endParaRPr>
          </a:p>
          <a:p>
            <a:r>
              <a:rPr lang="en-US" altLang="en-US">
                <a:solidFill>
                  <a:schemeClr val="bg1"/>
                </a:solidFill>
              </a:rPr>
              <a:t>Means for Achieving Strategies</a:t>
            </a:r>
          </a:p>
          <a:p>
            <a:pPr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11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Ch5-</a:t>
            </a:r>
            <a:fld id="{62A6DAE6-19CC-4999-A58E-3A44DC7541A3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71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69225" cy="11398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Intensive Strategies</a:t>
            </a:r>
          </a:p>
        </p:txBody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97825" cy="403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Market Development –</a:t>
            </a:r>
          </a:p>
          <a:p>
            <a:pPr>
              <a:buFontTx/>
              <a:buNone/>
            </a:pPr>
            <a:endParaRPr lang="en-US" alt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/>
            <a:r>
              <a:rPr lang="en-US" alt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Introducing present products or services into new geographic area</a:t>
            </a:r>
          </a:p>
          <a:p>
            <a:pPr>
              <a:buFontTx/>
              <a:buNone/>
            </a:pPr>
            <a:endParaRPr lang="en-US" altLang="en-US" sz="36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</a:pPr>
            <a:endParaRPr lang="en-US" altLang="en-US" i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1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875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Ch5-</a:t>
            </a:r>
            <a:fld id="{E00AD700-F143-49D0-AA78-865CF76F9BB7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72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69225" cy="11398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Intensive Strategies</a:t>
            </a:r>
          </a:p>
        </p:txBody>
      </p:sp>
      <p:sp>
        <p:nvSpPr>
          <p:cNvPr id="72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997825" cy="441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Guidelines for Market Development  –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lnSpc>
                <a:spcPct val="9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New channels of distribution that are reliable, inexpensive, and good quality</a:t>
            </a:r>
          </a:p>
          <a:p>
            <a:pPr lvl="1">
              <a:lnSpc>
                <a:spcPct val="9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Firm is very successful at what it does</a:t>
            </a:r>
          </a:p>
          <a:p>
            <a:pPr lvl="1">
              <a:lnSpc>
                <a:spcPct val="9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Untapped or unsaturated markets</a:t>
            </a:r>
          </a:p>
          <a:p>
            <a:pPr lvl="1">
              <a:lnSpc>
                <a:spcPct val="9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Capital and human resources necessary to manage expanded operations</a:t>
            </a:r>
          </a:p>
          <a:p>
            <a:pPr lvl="1">
              <a:lnSpc>
                <a:spcPct val="9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Excess production capacity</a:t>
            </a:r>
          </a:p>
          <a:p>
            <a:pPr lvl="1">
              <a:lnSpc>
                <a:spcPct val="9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Basic industry rapidly becoming global</a:t>
            </a:r>
          </a:p>
          <a:p>
            <a:pPr lvl="1">
              <a:lnSpc>
                <a:spcPct val="90000"/>
              </a:lnSpc>
              <a:buSzPct val="80000"/>
              <a:buFont typeface="Wingdings" panose="05000000000000000000" pitchFamily="2" charset="2"/>
              <a:buChar char="§"/>
            </a:pPr>
            <a:endParaRPr lang="en-US" altLang="en-US" sz="20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1923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Ch5-</a:t>
            </a:r>
            <a:fld id="{93830FCC-BDD8-4897-AE7D-1A8840C23632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72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69225" cy="11398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Intensive Strategies</a:t>
            </a:r>
          </a:p>
        </p:txBody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97825" cy="403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Product Development –</a:t>
            </a:r>
          </a:p>
          <a:p>
            <a:pPr>
              <a:buFontTx/>
              <a:buNone/>
            </a:pPr>
            <a:endParaRPr lang="en-US" alt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/>
            <a:r>
              <a:rPr lang="en-US" alt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Seeking increased sales by improving present products or services or developing new ones</a:t>
            </a:r>
          </a:p>
          <a:p>
            <a:pPr>
              <a:buFontTx/>
              <a:buNone/>
            </a:pPr>
            <a:endParaRPr lang="en-US" altLang="en-US" sz="36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</a:pPr>
            <a:endParaRPr lang="en-US" altLang="en-US" i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2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3971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Ch5-</a:t>
            </a:r>
            <a:fld id="{D73758D9-DDEA-4414-8F7E-2D011B28627F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72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69225" cy="11398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Intensive Strategies</a:t>
            </a:r>
          </a:p>
        </p:txBody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997825" cy="441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altLang="en-US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Guidelines for Product Development  –</a:t>
            </a:r>
          </a:p>
          <a:p>
            <a:pPr>
              <a:buFontTx/>
              <a:buNone/>
            </a:pPr>
            <a:endParaRPr lang="en-US" alt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Products in maturity stage of life cycle</a:t>
            </a: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Competes in industry characterized by rapid technological developments</a:t>
            </a: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Major competitors offer better-quality products at comparable prices</a:t>
            </a: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Compete in high-growth industry</a:t>
            </a: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Strong research and development capabilities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6019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Ch5-</a:t>
            </a:r>
            <a:fld id="{C6162BB2-BE08-4E7A-84A0-5A6FDF8F4796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728066" name="Rectangle 2"/>
          <p:cNvSpPr>
            <a:spLocks noChangeArrowheads="1"/>
          </p:cNvSpPr>
          <p:nvPr/>
        </p:nvSpPr>
        <p:spPr bwMode="auto">
          <a:xfrm>
            <a:off x="914400" y="304800"/>
            <a:ext cx="7578725" cy="8128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4572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SzTx/>
              <a:buFontTx/>
              <a:buNone/>
            </a:pPr>
            <a:r>
              <a:rPr lang="en-US" altLang="en-US" sz="4400">
                <a:effectLst>
                  <a:outerShdw blurRad="38100" dist="38100" dir="2700000" algn="tl">
                    <a:srgbClr val="FFFFFF"/>
                  </a:outerShdw>
                </a:effectLst>
              </a:rPr>
              <a:t>Diversification Strategies</a:t>
            </a:r>
            <a:endParaRPr lang="en-US" altLang="en-US" sz="40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28067" name="Rectangle 3"/>
          <p:cNvSpPr>
            <a:spLocks noChangeArrowheads="1"/>
          </p:cNvSpPr>
          <p:nvPr/>
        </p:nvSpPr>
        <p:spPr bwMode="auto">
          <a:xfrm>
            <a:off x="228600" y="3124200"/>
            <a:ext cx="2438400" cy="1600200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  <a:contourClr>
              <a:srgbClr val="DDDDDD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53882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 anchor="ctr" anchorCtr="1">
            <a:flatTx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SzTx/>
              <a:buFontTx/>
              <a:buNone/>
            </a:pPr>
            <a:r>
              <a:rPr lang="en-US" altLang="en-US" sz="2400" b="1">
                <a:solidFill>
                  <a:srgbClr val="003366"/>
                </a:solidFill>
              </a:rPr>
              <a:t>Diversification Strategies</a:t>
            </a:r>
            <a:endParaRPr lang="en-US" altLang="en-US" b="1">
              <a:solidFill>
                <a:srgbClr val="003366"/>
              </a:solidFill>
              <a:latin typeface="Tahoma" panose="020B0604030504040204" pitchFamily="34" charset="0"/>
            </a:endParaRPr>
          </a:p>
        </p:txBody>
      </p:sp>
      <p:sp>
        <p:nvSpPr>
          <p:cNvPr id="728068" name="Line 4"/>
          <p:cNvSpPr>
            <a:spLocks noChangeShapeType="1"/>
          </p:cNvSpPr>
          <p:nvPr/>
        </p:nvSpPr>
        <p:spPr bwMode="auto">
          <a:xfrm>
            <a:off x="2895600" y="3962400"/>
            <a:ext cx="1905000" cy="0"/>
          </a:xfrm>
          <a:prstGeom prst="line">
            <a:avLst/>
          </a:prstGeom>
          <a:noFill/>
          <a:ln w="57150" cmpd="tri">
            <a:solidFill>
              <a:srgbClr val="FFFFFF"/>
            </a:solidFill>
            <a:prstDash val="dash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8069" name="Rectangle 5"/>
          <p:cNvSpPr>
            <a:spLocks noChangeArrowheads="1"/>
          </p:cNvSpPr>
          <p:nvPr/>
        </p:nvSpPr>
        <p:spPr bwMode="auto">
          <a:xfrm>
            <a:off x="381000" y="1447800"/>
            <a:ext cx="2133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 anchorCtr="1"/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SzTx/>
              <a:buFontTx/>
              <a:buNone/>
            </a:pPr>
            <a:endParaRPr lang="en-US" altLang="en-US" sz="1800"/>
          </a:p>
        </p:txBody>
      </p:sp>
      <p:sp>
        <p:nvSpPr>
          <p:cNvPr id="728070" name="Rectangle 6"/>
          <p:cNvSpPr>
            <a:spLocks noChangeArrowheads="1"/>
          </p:cNvSpPr>
          <p:nvPr/>
        </p:nvSpPr>
        <p:spPr bwMode="auto">
          <a:xfrm>
            <a:off x="4876800" y="2057400"/>
            <a:ext cx="3854450" cy="4098925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  <a:contourClr>
              <a:srgbClr val="DDDDDD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 anchor="ctr" anchorCtr="1">
            <a:flatTx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SzTx/>
              <a:buFontTx/>
              <a:buNone/>
            </a:pPr>
            <a:r>
              <a:rPr lang="en-US" altLang="en-US" sz="2400" b="1">
                <a:solidFill>
                  <a:srgbClr val="003366"/>
                </a:solidFill>
              </a:rPr>
              <a:t>Concentric Diversification</a:t>
            </a:r>
          </a:p>
          <a:p>
            <a:pPr algn="ctr">
              <a:buSzTx/>
              <a:buFontTx/>
              <a:buNone/>
            </a:pPr>
            <a:endParaRPr lang="en-US" altLang="en-US" sz="2400" b="1">
              <a:solidFill>
                <a:srgbClr val="003366"/>
              </a:solidFill>
            </a:endParaRPr>
          </a:p>
          <a:p>
            <a:pPr algn="ctr">
              <a:buSzTx/>
              <a:buFontTx/>
              <a:buNone/>
            </a:pPr>
            <a:r>
              <a:rPr lang="en-US" altLang="en-US" sz="2400" b="1">
                <a:solidFill>
                  <a:srgbClr val="003366"/>
                </a:solidFill>
              </a:rPr>
              <a:t>Conglomerate Diversification</a:t>
            </a:r>
          </a:p>
          <a:p>
            <a:pPr algn="ctr">
              <a:buSzTx/>
              <a:buFontTx/>
              <a:buNone/>
            </a:pPr>
            <a:endParaRPr lang="en-US" altLang="en-US" sz="2400" b="1">
              <a:solidFill>
                <a:srgbClr val="003366"/>
              </a:solidFill>
            </a:endParaRPr>
          </a:p>
          <a:p>
            <a:pPr algn="ctr">
              <a:buSzTx/>
              <a:buFontTx/>
              <a:buNone/>
            </a:pPr>
            <a:r>
              <a:rPr lang="en-US" altLang="en-US" sz="2400" b="1">
                <a:solidFill>
                  <a:srgbClr val="003366"/>
                </a:solidFill>
              </a:rPr>
              <a:t>Horizontal Diversification</a:t>
            </a:r>
          </a:p>
          <a:p>
            <a:pPr algn="ctr">
              <a:buSzTx/>
              <a:buFontTx/>
              <a:buNone/>
            </a:pPr>
            <a:endParaRPr lang="en-US" altLang="en-US" sz="2400" b="1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2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2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2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2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2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28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28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280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280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280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280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8066" grpId="0" animBg="1" autoUpdateAnimBg="0"/>
      <p:bldP spid="728067" grpId="0" build="p" autoUpdateAnimBg="0" advAuto="0"/>
      <p:bldP spid="728069" grpId="0" build="p" autoUpdateAnimBg="0"/>
      <p:bldP spid="728070" grpId="0" build="p" autoUpdateAnimBg="0" advAuto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Ch5-</a:t>
            </a:r>
            <a:fld id="{4EC2F23D-F9C1-4E4D-B9A2-C58322D1E344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73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69225" cy="11398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Diversification Strategies</a:t>
            </a:r>
          </a:p>
        </p:txBody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97825" cy="403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Diversification strategies –</a:t>
            </a:r>
          </a:p>
          <a:p>
            <a:pPr>
              <a:buFontTx/>
              <a:buNone/>
            </a:pPr>
            <a:endParaRPr lang="en-US" alt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/>
            <a:r>
              <a:rPr lang="en-US" alt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Becoming less popular as organizations are finding it more difficult to manage diverse business activities</a:t>
            </a:r>
          </a:p>
          <a:p>
            <a:pPr>
              <a:buFontTx/>
              <a:buNone/>
            </a:pPr>
            <a:endParaRPr lang="en-US" altLang="en-US" sz="36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</a:pPr>
            <a:endParaRPr lang="en-US" altLang="en-US" i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3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2163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Ch5-</a:t>
            </a:r>
            <a:fld id="{5F035110-DCBE-4298-9942-EB78B31BCA20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73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69225" cy="11398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Diversification Strategies</a:t>
            </a:r>
          </a:p>
        </p:txBody>
      </p:sp>
      <p:sp>
        <p:nvSpPr>
          <p:cNvPr id="73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97825" cy="403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Concentric Diversification –</a:t>
            </a:r>
          </a:p>
          <a:p>
            <a:pPr>
              <a:buFontTx/>
              <a:buNone/>
            </a:pPr>
            <a:endParaRPr lang="en-US" alt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/>
            <a:r>
              <a:rPr lang="en-US" alt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Adding new, but related, products or services</a:t>
            </a:r>
          </a:p>
          <a:p>
            <a:pPr>
              <a:buFontTx/>
              <a:buNone/>
            </a:pPr>
            <a:endParaRPr lang="en-US" altLang="en-US" sz="36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</a:pPr>
            <a:endParaRPr lang="en-US" altLang="en-US" i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3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4211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Ch5-</a:t>
            </a:r>
            <a:fld id="{A0642552-E854-45D8-93DA-F5171130F326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73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69225" cy="11398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Diversification Strategies</a:t>
            </a:r>
          </a:p>
        </p:txBody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997825" cy="441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altLang="en-US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Guidelines for Concentric Diversification  –</a:t>
            </a:r>
          </a:p>
          <a:p>
            <a:pPr>
              <a:buFontTx/>
              <a:buNone/>
            </a:pPr>
            <a:endParaRPr lang="en-US" alt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Competes in no- or slow-growth industry</a:t>
            </a: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Adding new &amp; related products increases sales of current products</a:t>
            </a: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New &amp; related products offered at competitive prices</a:t>
            </a: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Current products are in decline stage of the product life cycle</a:t>
            </a: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Strong management team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6259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Ch5-</a:t>
            </a:r>
            <a:fld id="{1040D789-852D-42E5-A2EF-7E4B19F9A087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69225" cy="11398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Diversification Strategies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97825" cy="403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Conglomerate Diversification –</a:t>
            </a:r>
          </a:p>
          <a:p>
            <a:pPr>
              <a:buFontTx/>
              <a:buNone/>
            </a:pPr>
            <a:endParaRPr lang="en-US" alt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/>
            <a:r>
              <a:rPr lang="en-US" alt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Adding new, unrelated products or services</a:t>
            </a:r>
          </a:p>
          <a:p>
            <a:pPr>
              <a:buFontTx/>
              <a:buNone/>
            </a:pPr>
            <a:endParaRPr lang="en-US" altLang="en-US" sz="36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</a:pPr>
            <a:endParaRPr lang="en-US" altLang="en-US" i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3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8307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Ch5-</a:t>
            </a:r>
            <a:fld id="{0F700618-62E1-4CCF-A4E0-17096E8BDF79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74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69225" cy="11398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Diversification Strategies</a:t>
            </a:r>
          </a:p>
        </p:txBody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997825" cy="441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altLang="en-US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Guidelines for Conglomerate Diversification  –</a:t>
            </a:r>
          </a:p>
          <a:p>
            <a:pPr>
              <a:buFontTx/>
              <a:buNone/>
            </a:pPr>
            <a:endParaRPr lang="en-US" alt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Declining annual sales and profits</a:t>
            </a: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Capital and managerial talent to compete successfully in a new industry</a:t>
            </a: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Financial synergy between the acquired and acquiring firms</a:t>
            </a: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Exiting markets for present products are saturated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4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035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Ch5-</a:t>
            </a:r>
            <a:fld id="{EA52CEB9-8251-49CB-8114-14D4CC837487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0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Chapter Outline</a:t>
            </a:r>
          </a:p>
        </p:txBody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7848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>
                <a:solidFill>
                  <a:schemeClr val="bg1"/>
                </a:solidFill>
              </a:rPr>
              <a:t>Michael Porter’s Generic Strategies</a:t>
            </a:r>
          </a:p>
          <a:p>
            <a:pPr>
              <a:lnSpc>
                <a:spcPct val="90000"/>
              </a:lnSpc>
            </a:pPr>
            <a:endParaRPr lang="en-US" altLang="en-US" sz="36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3600">
                <a:solidFill>
                  <a:schemeClr val="bg1"/>
                </a:solidFill>
              </a:rPr>
              <a:t>Strategic Management in Nonprofit and Governmental Organizations</a:t>
            </a:r>
          </a:p>
          <a:p>
            <a:pPr>
              <a:lnSpc>
                <a:spcPct val="90000"/>
              </a:lnSpc>
            </a:pPr>
            <a:endParaRPr lang="en-US" altLang="en-US" sz="36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3600">
                <a:solidFill>
                  <a:schemeClr val="bg1"/>
                </a:solidFill>
              </a:rPr>
              <a:t>Strategic Management in Small Firms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09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09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09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Ch5-</a:t>
            </a:r>
            <a:fld id="{60F69E39-1E49-4157-B8FF-690A45D41DD1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74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69225" cy="11398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Diversification Strategies</a:t>
            </a:r>
          </a:p>
        </p:txBody>
      </p:sp>
      <p:sp>
        <p:nvSpPr>
          <p:cNvPr id="74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97825" cy="403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Horizontal Diversification –</a:t>
            </a:r>
          </a:p>
          <a:p>
            <a:pPr>
              <a:buFontTx/>
              <a:buNone/>
            </a:pPr>
            <a:endParaRPr lang="en-US" alt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/>
            <a:r>
              <a:rPr lang="en-US" alt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Adding new, unrelated products or services for present customers</a:t>
            </a:r>
          </a:p>
          <a:p>
            <a:pPr>
              <a:buFontTx/>
              <a:buNone/>
            </a:pPr>
            <a:endParaRPr lang="en-US" altLang="en-US" sz="36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</a:pPr>
            <a:endParaRPr lang="en-US" altLang="en-US" i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4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4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2403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Ch5-</a:t>
            </a:r>
            <a:fld id="{07A1F747-C842-43F5-98D7-94D56F9AED40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74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69225" cy="11398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Diversification Strategies</a:t>
            </a:r>
          </a:p>
        </p:txBody>
      </p:sp>
      <p:sp>
        <p:nvSpPr>
          <p:cNvPr id="74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997825" cy="441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Guidelines for Horizontal Diversification  –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lnSpc>
                <a:spcPct val="9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Revenues from current products/services would increase significantly by adding the new unrelated products</a:t>
            </a:r>
          </a:p>
          <a:p>
            <a:pPr lvl="1">
              <a:lnSpc>
                <a:spcPct val="9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Highly competitive and/or no-growth industry w/low margins and returns</a:t>
            </a:r>
          </a:p>
          <a:p>
            <a:pPr lvl="1">
              <a:lnSpc>
                <a:spcPct val="9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Present distribution channels can be used to market new products to current customers</a:t>
            </a:r>
          </a:p>
          <a:p>
            <a:pPr lvl="1">
              <a:lnSpc>
                <a:spcPct val="9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New products have counter cyclical sales patterns compared to existing products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4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4451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Ch5-</a:t>
            </a:r>
            <a:fld id="{1CF1DD46-640D-471F-8E98-8FBA338F91DC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746498" name="Rectangle 2"/>
          <p:cNvSpPr>
            <a:spLocks noChangeArrowheads="1"/>
          </p:cNvSpPr>
          <p:nvPr/>
        </p:nvSpPr>
        <p:spPr bwMode="auto">
          <a:xfrm>
            <a:off x="914400" y="304800"/>
            <a:ext cx="7578725" cy="8128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4572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SzTx/>
              <a:buFontTx/>
              <a:buNone/>
            </a:pPr>
            <a:r>
              <a:rPr lang="en-US" altLang="en-US" sz="4400">
                <a:effectLst>
                  <a:outerShdw blurRad="38100" dist="38100" dir="2700000" algn="tl">
                    <a:srgbClr val="FFFFFF"/>
                  </a:outerShdw>
                </a:effectLst>
              </a:rPr>
              <a:t>Defensive Strategies</a:t>
            </a:r>
            <a:endParaRPr lang="en-US" altLang="en-US" sz="40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46499" name="Rectangle 3"/>
          <p:cNvSpPr>
            <a:spLocks noChangeArrowheads="1"/>
          </p:cNvSpPr>
          <p:nvPr/>
        </p:nvSpPr>
        <p:spPr bwMode="auto">
          <a:xfrm>
            <a:off x="228600" y="3124200"/>
            <a:ext cx="2438400" cy="1600200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  <a:contourClr>
              <a:srgbClr val="DDDDDD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53882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 anchor="ctr" anchorCtr="1">
            <a:flatTx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SzTx/>
              <a:buFontTx/>
              <a:buNone/>
            </a:pPr>
            <a:r>
              <a:rPr lang="en-US" altLang="en-US" sz="2400" b="1">
                <a:solidFill>
                  <a:srgbClr val="003366"/>
                </a:solidFill>
              </a:rPr>
              <a:t>Defensive Strategies</a:t>
            </a:r>
            <a:endParaRPr lang="en-US" altLang="en-US" b="1">
              <a:solidFill>
                <a:srgbClr val="003366"/>
              </a:solidFill>
              <a:latin typeface="Tahoma" panose="020B0604030504040204" pitchFamily="34" charset="0"/>
            </a:endParaRPr>
          </a:p>
        </p:txBody>
      </p:sp>
      <p:sp>
        <p:nvSpPr>
          <p:cNvPr id="746500" name="Line 4"/>
          <p:cNvSpPr>
            <a:spLocks noChangeShapeType="1"/>
          </p:cNvSpPr>
          <p:nvPr/>
        </p:nvSpPr>
        <p:spPr bwMode="auto">
          <a:xfrm>
            <a:off x="2895600" y="3962400"/>
            <a:ext cx="1905000" cy="0"/>
          </a:xfrm>
          <a:prstGeom prst="line">
            <a:avLst/>
          </a:prstGeom>
          <a:noFill/>
          <a:ln w="57150" cmpd="tri">
            <a:solidFill>
              <a:srgbClr val="FFFFFF"/>
            </a:solidFill>
            <a:prstDash val="dash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6501" name="Rectangle 5"/>
          <p:cNvSpPr>
            <a:spLocks noChangeArrowheads="1"/>
          </p:cNvSpPr>
          <p:nvPr/>
        </p:nvSpPr>
        <p:spPr bwMode="auto">
          <a:xfrm>
            <a:off x="381000" y="1447800"/>
            <a:ext cx="2133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 anchorCtr="1"/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SzTx/>
              <a:buFontTx/>
              <a:buNone/>
            </a:pPr>
            <a:endParaRPr lang="en-US" altLang="en-US" sz="1800"/>
          </a:p>
        </p:txBody>
      </p:sp>
      <p:sp>
        <p:nvSpPr>
          <p:cNvPr id="746502" name="Rectangle 6"/>
          <p:cNvSpPr>
            <a:spLocks noChangeArrowheads="1"/>
          </p:cNvSpPr>
          <p:nvPr/>
        </p:nvSpPr>
        <p:spPr bwMode="auto">
          <a:xfrm>
            <a:off x="4876800" y="2057400"/>
            <a:ext cx="3854450" cy="4098925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  <a:contourClr>
              <a:srgbClr val="DDDDDD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 anchor="ctr" anchorCtr="1">
            <a:flatTx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SzTx/>
              <a:buFontTx/>
              <a:buNone/>
            </a:pPr>
            <a:r>
              <a:rPr lang="en-US" altLang="en-US" sz="2400" b="1">
                <a:solidFill>
                  <a:srgbClr val="003366"/>
                </a:solidFill>
              </a:rPr>
              <a:t>Retrenchment</a:t>
            </a:r>
          </a:p>
          <a:p>
            <a:pPr algn="ctr">
              <a:buSzTx/>
              <a:buFontTx/>
              <a:buNone/>
            </a:pPr>
            <a:endParaRPr lang="en-US" altLang="en-US" sz="2400" b="1">
              <a:solidFill>
                <a:srgbClr val="003366"/>
              </a:solidFill>
            </a:endParaRPr>
          </a:p>
          <a:p>
            <a:pPr algn="ctr">
              <a:buSzTx/>
              <a:buFontTx/>
              <a:buNone/>
            </a:pPr>
            <a:r>
              <a:rPr lang="en-US" altLang="en-US" sz="2400" b="1">
                <a:solidFill>
                  <a:srgbClr val="003366"/>
                </a:solidFill>
              </a:rPr>
              <a:t>Divestiture</a:t>
            </a:r>
          </a:p>
          <a:p>
            <a:pPr algn="ctr">
              <a:buSzTx/>
              <a:buFontTx/>
              <a:buNone/>
            </a:pPr>
            <a:endParaRPr lang="en-US" altLang="en-US" sz="2400" b="1">
              <a:solidFill>
                <a:srgbClr val="003366"/>
              </a:solidFill>
            </a:endParaRPr>
          </a:p>
          <a:p>
            <a:pPr algn="ctr">
              <a:buSzTx/>
              <a:buFontTx/>
              <a:buNone/>
            </a:pPr>
            <a:r>
              <a:rPr lang="en-US" altLang="en-US" sz="2400" b="1">
                <a:solidFill>
                  <a:srgbClr val="003366"/>
                </a:solidFill>
              </a:rPr>
              <a:t>Liquidation</a:t>
            </a:r>
          </a:p>
          <a:p>
            <a:pPr algn="ctr">
              <a:buSzTx/>
              <a:buFontTx/>
              <a:buNone/>
            </a:pPr>
            <a:endParaRPr lang="en-US" altLang="en-US" sz="2400" b="1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4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4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4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4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4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46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46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5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465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465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5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465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465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6498" grpId="0" animBg="1" autoUpdateAnimBg="0"/>
      <p:bldP spid="746499" grpId="0" build="p" autoUpdateAnimBg="0" advAuto="0"/>
      <p:bldP spid="746501" grpId="0" build="p" autoUpdateAnimBg="0"/>
      <p:bldP spid="746502" grpId="0" build="p" autoUpdateAnimBg="0" advAuto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Ch5-</a:t>
            </a:r>
            <a:fld id="{53468946-91EE-4289-829C-768C436F8E40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75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69225" cy="11398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Defensive Strategies</a:t>
            </a:r>
          </a:p>
        </p:txBody>
      </p:sp>
      <p:sp>
        <p:nvSpPr>
          <p:cNvPr id="75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97825" cy="403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Retrenchment –</a:t>
            </a:r>
          </a:p>
          <a:p>
            <a:pPr>
              <a:buFontTx/>
              <a:buNone/>
            </a:pPr>
            <a:endParaRPr lang="en-US" alt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/>
            <a:r>
              <a:rPr lang="en-US" alt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Regrouping through cost and asset reduction to reverse declining sales and profit</a:t>
            </a:r>
          </a:p>
          <a:p>
            <a:pPr>
              <a:buFontTx/>
              <a:buNone/>
            </a:pPr>
            <a:endParaRPr lang="en-US" altLang="en-US" i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5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0595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Ch5-</a:t>
            </a:r>
            <a:fld id="{4264436A-993E-4093-8792-1CD32318FB50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69225" cy="11398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Defensive Strategies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997825" cy="441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Guidelines for Retrenchment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–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lnSpc>
                <a:spcPct val="8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Firm has failed to meet its objectives and goals consistently over time but has distinctive competencies</a:t>
            </a:r>
          </a:p>
          <a:p>
            <a:pPr lvl="1">
              <a:lnSpc>
                <a:spcPct val="8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Firm is one of the weaker competitors</a:t>
            </a:r>
          </a:p>
          <a:p>
            <a:pPr lvl="1">
              <a:lnSpc>
                <a:spcPct val="8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Inefficiency, low profitability, poor employee morale, and pressure from stockholders to improve performance.</a:t>
            </a:r>
          </a:p>
          <a:p>
            <a:pPr lvl="1">
              <a:lnSpc>
                <a:spcPct val="8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When an organization’s strategic managers have failed</a:t>
            </a:r>
          </a:p>
          <a:p>
            <a:pPr lvl="1">
              <a:lnSpc>
                <a:spcPct val="8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Very quick growth to large organization where a major internal reorganization is needed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5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2643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Ch5-</a:t>
            </a:r>
            <a:fld id="{7D752664-5308-4C35-86E4-92C56158E96D}" type="slidenum">
              <a:rPr lang="en-US" altLang="en-US"/>
              <a:pPr/>
              <a:t>45</a:t>
            </a:fld>
            <a:endParaRPr lang="en-US" altLang="en-US"/>
          </a:p>
        </p:txBody>
      </p:sp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69225" cy="11398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Defensive Strategies</a:t>
            </a:r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97825" cy="403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Divestiture –</a:t>
            </a:r>
          </a:p>
          <a:p>
            <a:pPr>
              <a:buFontTx/>
              <a:buNone/>
            </a:pPr>
            <a:endParaRPr lang="en-US" alt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/>
            <a:r>
              <a:rPr lang="en-US" alt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Selling a division or part of an organization</a:t>
            </a:r>
            <a:endParaRPr lang="en-US" altLang="en-US" i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5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4691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Ch5-</a:t>
            </a:r>
            <a:fld id="{B04A3F62-EB0F-44B4-BB31-971946DFD167}" type="slidenum">
              <a:rPr lang="en-US" altLang="en-US"/>
              <a:pPr/>
              <a:t>46</a:t>
            </a:fld>
            <a:endParaRPr lang="en-US" altLang="en-US"/>
          </a:p>
        </p:txBody>
      </p:sp>
      <p:sp>
        <p:nvSpPr>
          <p:cNvPr id="75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69225" cy="11398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Defensive Strategies</a:t>
            </a: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997825" cy="441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Guidelines for Divestiture  –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lnSpc>
                <a:spcPct val="9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When firm has pursued retrenchment but failed to attain needed improvements</a:t>
            </a:r>
          </a:p>
          <a:p>
            <a:pPr lvl="1">
              <a:lnSpc>
                <a:spcPct val="9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When a division needs more resources than the firm can provide</a:t>
            </a:r>
          </a:p>
          <a:p>
            <a:pPr lvl="1">
              <a:lnSpc>
                <a:spcPct val="9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When a division is responsible for the firm’s overall poor performance</a:t>
            </a:r>
          </a:p>
          <a:p>
            <a:pPr lvl="1">
              <a:lnSpc>
                <a:spcPct val="9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When a division is a misfit with the organization</a:t>
            </a:r>
          </a:p>
          <a:p>
            <a:pPr lvl="1">
              <a:lnSpc>
                <a:spcPct val="9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When a large amount of cash is needed and cannot be obtained from other sources.</a:t>
            </a:r>
          </a:p>
          <a:p>
            <a:pPr lvl="1">
              <a:lnSpc>
                <a:spcPct val="90000"/>
              </a:lnSpc>
              <a:buSzPct val="80000"/>
              <a:buFont typeface="Wingdings" panose="05000000000000000000" pitchFamily="2" charset="2"/>
              <a:buChar char="§"/>
            </a:pPr>
            <a:endParaRPr lang="en-US" altLang="en-US" sz="32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Ch5-</a:t>
            </a:r>
            <a:fld id="{00EBDFB9-6127-4AFF-820E-7E12A9C498C0}" type="slidenum">
              <a:rPr lang="en-US" altLang="en-US"/>
              <a:pPr/>
              <a:t>47</a:t>
            </a:fld>
            <a:endParaRPr lang="en-US" altLang="en-US"/>
          </a:p>
        </p:txBody>
      </p:sp>
      <p:sp>
        <p:nvSpPr>
          <p:cNvPr id="763171" name="Rectangle 29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/>
              <a:t>Recent Divestitures</a:t>
            </a:r>
          </a:p>
        </p:txBody>
      </p:sp>
      <p:sp>
        <p:nvSpPr>
          <p:cNvPr id="762925" name="Rectangle 45"/>
          <p:cNvSpPr>
            <a:spLocks noChangeArrowheads="1"/>
          </p:cNvSpPr>
          <p:nvPr/>
        </p:nvSpPr>
        <p:spPr bwMode="auto">
          <a:xfrm>
            <a:off x="1947863" y="1196975"/>
            <a:ext cx="2190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>
            <a:spAutoFit/>
          </a:bodyPr>
          <a:lstStyle/>
          <a:p>
            <a:pPr fontAlgn="b">
              <a:spcBef>
                <a:spcPct val="0"/>
              </a:spcBef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  <a:cs typeface="Arial" panose="020B0604020202020204" pitchFamily="34" charset="0"/>
              </a:rPr>
              <a:t> </a:t>
            </a: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762926" name="Rectangle 46"/>
          <p:cNvSpPr>
            <a:spLocks noChangeArrowheads="1"/>
          </p:cNvSpPr>
          <p:nvPr/>
        </p:nvSpPr>
        <p:spPr bwMode="auto">
          <a:xfrm>
            <a:off x="1947863" y="1196975"/>
            <a:ext cx="2190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>
            <a:spAutoFit/>
          </a:bodyPr>
          <a:lstStyle/>
          <a:p>
            <a:pPr fontAlgn="b">
              <a:spcBef>
                <a:spcPct val="0"/>
              </a:spcBef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  <a:cs typeface="Arial" panose="020B0604020202020204" pitchFamily="34" charset="0"/>
              </a:rPr>
              <a:t> </a:t>
            </a: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762927" name="Rectangle 47"/>
          <p:cNvSpPr>
            <a:spLocks noChangeArrowheads="1"/>
          </p:cNvSpPr>
          <p:nvPr/>
        </p:nvSpPr>
        <p:spPr bwMode="auto">
          <a:xfrm>
            <a:off x="1947863" y="1196975"/>
            <a:ext cx="2190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>
            <a:spAutoFit/>
          </a:bodyPr>
          <a:lstStyle/>
          <a:p>
            <a:pPr fontAlgn="b">
              <a:spcBef>
                <a:spcPct val="0"/>
              </a:spcBef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  <a:cs typeface="Arial" panose="020B0604020202020204" pitchFamily="34" charset="0"/>
              </a:rPr>
              <a:t> </a:t>
            </a:r>
            <a:endParaRPr lang="en-US" altLang="en-US" sz="1800">
              <a:solidFill>
                <a:schemeClr val="tx1"/>
              </a:solidFill>
            </a:endParaRPr>
          </a:p>
        </p:txBody>
      </p:sp>
      <p:graphicFrame>
        <p:nvGraphicFramePr>
          <p:cNvPr id="763170" name="Object 290"/>
          <p:cNvGraphicFramePr>
            <a:graphicFrameLocks noChangeAspect="1"/>
          </p:cNvGraphicFramePr>
          <p:nvPr>
            <p:ph idx="1"/>
          </p:nvPr>
        </p:nvGraphicFramePr>
        <p:xfrm>
          <a:off x="838200" y="1676400"/>
          <a:ext cx="7391400" cy="453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3173" name="Worksheet" r:id="rId4" imgW="4724400" imgH="2895600" progId="Excel.Sheet.8">
                  <p:embed/>
                </p:oleObj>
              </mc:Choice>
              <mc:Fallback>
                <p:oleObj name="Worksheet" r:id="rId4" imgW="4724400" imgH="2895600" progId="Excel.Sheet.8">
                  <p:embed/>
                  <p:pic>
                    <p:nvPicPr>
                      <p:cNvPr id="0" name="Object 2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676400"/>
                        <a:ext cx="7391400" cy="45307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Ch5-</a:t>
            </a:r>
            <a:fld id="{D7109486-9F08-4B99-834F-E63367C81C8C}" type="slidenum">
              <a:rPr lang="en-US" altLang="en-US"/>
              <a:pPr/>
              <a:t>48</a:t>
            </a:fld>
            <a:endParaRPr lang="en-US" altLang="en-US"/>
          </a:p>
        </p:txBody>
      </p:sp>
      <p:sp>
        <p:nvSpPr>
          <p:cNvPr id="75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69225" cy="11398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Defensive Strategies</a:t>
            </a:r>
          </a:p>
        </p:txBody>
      </p:sp>
      <p:sp>
        <p:nvSpPr>
          <p:cNvPr id="75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97825" cy="403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Liquidation–</a:t>
            </a:r>
          </a:p>
          <a:p>
            <a:pPr>
              <a:buFontTx/>
              <a:buNone/>
            </a:pPr>
            <a:endParaRPr lang="en-US" alt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/>
            <a:r>
              <a:rPr lang="en-US" alt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Selling all of a company’s assets, in parts, for their tangible worth</a:t>
            </a:r>
            <a:endParaRPr lang="en-US" altLang="en-US" i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5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787" grpId="0" build="p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Ch5-</a:t>
            </a:r>
            <a:fld id="{ED551EDC-5E22-4D71-A390-FE0D837129C6}" type="slidenum">
              <a:rPr lang="en-US" altLang="en-US"/>
              <a:pPr/>
              <a:t>49</a:t>
            </a:fld>
            <a:endParaRPr lang="en-US" altLang="en-US"/>
          </a:p>
        </p:txBody>
      </p:sp>
      <p:sp>
        <p:nvSpPr>
          <p:cNvPr id="76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69225" cy="11398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Defensive Strategies</a:t>
            </a:r>
          </a:p>
        </p:txBody>
      </p:sp>
      <p:sp>
        <p:nvSpPr>
          <p:cNvPr id="76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997825" cy="441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altLang="en-US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Guidelines for Liquidation</a:t>
            </a: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–</a:t>
            </a:r>
          </a:p>
          <a:p>
            <a:pPr>
              <a:buFontTx/>
              <a:buNone/>
            </a:pPr>
            <a:endParaRPr lang="en-US" altLang="en-US" sz="36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When both retrenchment and divestiture have been pursued unsuccessfully</a:t>
            </a: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If the only alternative is bankruptcy, liquidation is an orderly alternative</a:t>
            </a: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When stockholders can minimize their losses by selling the firm’s assets</a:t>
            </a:r>
            <a:r>
              <a:rPr lang="en-US" altLang="en-US">
                <a:solidFill>
                  <a:schemeClr val="bg1"/>
                </a:solidFill>
              </a:rPr>
              <a:t> </a:t>
            </a: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endParaRPr lang="en-US" altLang="en-US" sz="36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6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083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Ch5-</a:t>
            </a:r>
            <a:fld id="{26B13AB2-B0C9-45BA-9748-19F851C83EF8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69225" cy="762000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olidFill>
                  <a:schemeClr val="tx1"/>
                </a:solidFill>
              </a:rPr>
              <a:t>Strategies in Action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69225" cy="42656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lang="en-US" altLang="en-US" i="1">
                <a:solidFill>
                  <a:schemeClr val="bg1"/>
                </a:solidFill>
              </a:rPr>
              <a:t>Even if you’re on the right track, you’ll get run over if you just sit there.</a:t>
            </a:r>
          </a:p>
          <a:p>
            <a:pPr>
              <a:buFontTx/>
              <a:buNone/>
            </a:pPr>
            <a:endParaRPr lang="en-US" altLang="en-US" i="1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en-US" altLang="en-US" i="1">
                <a:solidFill>
                  <a:schemeClr val="bg1"/>
                </a:solidFill>
              </a:rPr>
              <a:t>-- </a:t>
            </a:r>
            <a:r>
              <a:rPr lang="en-US" altLang="en-US">
                <a:solidFill>
                  <a:schemeClr val="bg1"/>
                </a:solidFill>
              </a:rPr>
              <a:t>Will Rogers</a:t>
            </a:r>
          </a:p>
          <a:p>
            <a:pPr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Ch5-</a:t>
            </a:r>
            <a:fld id="{5BA0C0E4-C59F-4FFE-B2F7-E2DC7AC3CAD3}" type="slidenum">
              <a:rPr lang="en-US" altLang="en-US"/>
              <a:pPr/>
              <a:t>50</a:t>
            </a:fld>
            <a:endParaRPr lang="en-US" altLang="en-US"/>
          </a:p>
        </p:txBody>
      </p:sp>
      <p:sp>
        <p:nvSpPr>
          <p:cNvPr id="76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69225" cy="11398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4000">
                <a:solidFill>
                  <a:schemeClr val="tx1"/>
                </a:solidFill>
              </a:rPr>
              <a:t>Means for Achieving Strategies</a:t>
            </a:r>
          </a:p>
        </p:txBody>
      </p:sp>
      <p:sp>
        <p:nvSpPr>
          <p:cNvPr id="76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997825" cy="441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altLang="en-US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Joint Venture/Partnering</a:t>
            </a: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–</a:t>
            </a:r>
          </a:p>
          <a:p>
            <a:pPr>
              <a:buFontTx/>
              <a:buNone/>
            </a:pPr>
            <a:endParaRPr lang="en-US" altLang="en-US" sz="36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Two or more companies form a temporary partnership or consortium for purpose of capitalizing on some opportunity.</a:t>
            </a:r>
            <a:endParaRPr lang="en-US" altLang="en-US" sz="36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6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6979" grpId="0" build="p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Ch5-</a:t>
            </a:r>
            <a:fld id="{FDA687FF-CBBD-412A-AB3E-ACA83D9EC50B}" type="slidenum">
              <a:rPr lang="en-US" altLang="en-US"/>
              <a:pPr/>
              <a:t>51</a:t>
            </a:fld>
            <a:endParaRPr lang="en-US" altLang="en-US"/>
          </a:p>
        </p:txBody>
      </p:sp>
      <p:sp>
        <p:nvSpPr>
          <p:cNvPr id="76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69225" cy="11398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4000">
                <a:solidFill>
                  <a:schemeClr val="tx1"/>
                </a:solidFill>
              </a:rPr>
              <a:t>Means for Achieving Strategies</a:t>
            </a:r>
          </a:p>
        </p:txBody>
      </p:sp>
      <p:sp>
        <p:nvSpPr>
          <p:cNvPr id="76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209800"/>
            <a:ext cx="7997825" cy="3733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altLang="en-US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Cooperative Arrangements</a:t>
            </a: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–</a:t>
            </a:r>
          </a:p>
          <a:p>
            <a:pPr>
              <a:buFontTx/>
              <a:buNone/>
            </a:pPr>
            <a:endParaRPr lang="en-US" altLang="en-US" sz="36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Research and development partnerships</a:t>
            </a: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Cross-distribution agreements</a:t>
            </a: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Cross-licensing agreements</a:t>
            </a: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Cross-manufacturing agreements</a:t>
            </a: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Joint-bidding consortia</a:t>
            </a:r>
            <a:endParaRPr lang="en-US" altLang="en-US" sz="36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6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9027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Ch5-</a:t>
            </a:r>
            <a:fld id="{E612C9B5-4DF4-40AC-A172-1111692916C1}" type="slidenum">
              <a:rPr lang="en-US" altLang="en-US"/>
              <a:pPr/>
              <a:t>52</a:t>
            </a:fld>
            <a:endParaRPr lang="en-US" altLang="en-US"/>
          </a:p>
        </p:txBody>
      </p:sp>
      <p:sp>
        <p:nvSpPr>
          <p:cNvPr id="77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69225" cy="11398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4000">
                <a:solidFill>
                  <a:schemeClr val="tx1"/>
                </a:solidFill>
              </a:rPr>
              <a:t>Means for Achieving Strategies</a:t>
            </a:r>
          </a:p>
        </p:txBody>
      </p:sp>
      <p:sp>
        <p:nvSpPr>
          <p:cNvPr id="77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997825" cy="419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altLang="en-US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Problems Causing Joint Ventures to Fail</a:t>
            </a: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–</a:t>
            </a:r>
          </a:p>
          <a:p>
            <a:pPr>
              <a:buFontTx/>
              <a:buNone/>
            </a:pPr>
            <a:endParaRPr lang="en-US" altLang="en-US" sz="36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Managers who must collaborate daily not involved in forming or shaping the venture</a:t>
            </a: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Venture may benefit the companies but not the customers</a:t>
            </a: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Venture not supported equally by both partners</a:t>
            </a: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bg1"/>
                </a:solidFill>
              </a:rPr>
              <a:t>Venture may begin to compete with one of the partners more so than the other</a:t>
            </a:r>
            <a:endParaRPr lang="en-US" altLang="en-US" sz="36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7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1075" grpId="0" build="p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Ch5-</a:t>
            </a:r>
            <a:fld id="{F59AA256-A3EE-4DCC-A130-A951D4665767}" type="slidenum">
              <a:rPr lang="en-US" altLang="en-US"/>
              <a:pPr/>
              <a:t>53</a:t>
            </a:fld>
            <a:endParaRPr lang="en-US" altLang="en-US"/>
          </a:p>
        </p:txBody>
      </p:sp>
      <p:sp>
        <p:nvSpPr>
          <p:cNvPr id="77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69225" cy="11398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4000">
                <a:solidFill>
                  <a:schemeClr val="tx1"/>
                </a:solidFill>
              </a:rPr>
              <a:t>Means for Achieving Strategies</a:t>
            </a:r>
          </a:p>
        </p:txBody>
      </p:sp>
      <p:sp>
        <p:nvSpPr>
          <p:cNvPr id="77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997825" cy="441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Guidelines for Joint Ventures</a:t>
            </a: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–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lnSpc>
                <a:spcPct val="9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altLang="en-US" sz="2000">
                <a:solidFill>
                  <a:schemeClr val="bg1"/>
                </a:solidFill>
              </a:rPr>
              <a:t>Combination of privately held and publicly held can be synergistically combined</a:t>
            </a:r>
          </a:p>
          <a:p>
            <a:pPr lvl="1">
              <a:lnSpc>
                <a:spcPct val="9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altLang="en-US" sz="2000">
                <a:solidFill>
                  <a:schemeClr val="bg1"/>
                </a:solidFill>
              </a:rPr>
              <a:t>Domestic forms joint venture with foreign firm, can obtain local management to reduce certain risks</a:t>
            </a:r>
          </a:p>
          <a:p>
            <a:pPr lvl="1">
              <a:lnSpc>
                <a:spcPct val="9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altLang="en-US" sz="2000">
                <a:solidFill>
                  <a:schemeClr val="bg1"/>
                </a:solidFill>
              </a:rPr>
              <a:t>Distinctive competencies of two or more firms are complementary</a:t>
            </a:r>
          </a:p>
          <a:p>
            <a:pPr lvl="1">
              <a:lnSpc>
                <a:spcPct val="9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altLang="en-US" sz="2000">
                <a:solidFill>
                  <a:schemeClr val="bg1"/>
                </a:solidFill>
              </a:rPr>
              <a:t>Overwhelming resources and risks where project is potentially very profitable (e.g., Alaska pipeline)</a:t>
            </a:r>
          </a:p>
          <a:p>
            <a:pPr lvl="1">
              <a:lnSpc>
                <a:spcPct val="9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altLang="en-US" sz="2000">
                <a:solidFill>
                  <a:schemeClr val="bg1"/>
                </a:solidFill>
              </a:rPr>
              <a:t>Two or more smaller firms have trouble competing with larger firm</a:t>
            </a:r>
          </a:p>
          <a:p>
            <a:pPr lvl="1">
              <a:lnSpc>
                <a:spcPct val="9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altLang="en-US" sz="2000">
                <a:solidFill>
                  <a:schemeClr val="bg1"/>
                </a:solidFill>
              </a:rPr>
              <a:t>A need exists to introduce a new technology quickly</a:t>
            </a:r>
          </a:p>
          <a:p>
            <a:pPr>
              <a:lnSpc>
                <a:spcPct val="90000"/>
              </a:lnSpc>
              <a:buSzPct val="80000"/>
              <a:buFont typeface="Wingdings" panose="05000000000000000000" pitchFamily="2" charset="2"/>
              <a:buChar char="§"/>
            </a:pPr>
            <a:endParaRPr lang="en-US" altLang="en-US" sz="20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7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3123" grpId="0" build="p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Ch5-</a:t>
            </a:r>
            <a:fld id="{ADEB2EB7-6768-44FA-8926-3B4444DA6B9D}" type="slidenum">
              <a:rPr lang="en-US" altLang="en-US"/>
              <a:pPr/>
              <a:t>54</a:t>
            </a:fld>
            <a:endParaRPr lang="en-US" altLang="en-US"/>
          </a:p>
        </p:txBody>
      </p:sp>
      <p:sp>
        <p:nvSpPr>
          <p:cNvPr id="789544" name="Rectangle 40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altLang="en-US"/>
              <a:t>Recent Mergers</a:t>
            </a:r>
          </a:p>
        </p:txBody>
      </p:sp>
      <p:graphicFrame>
        <p:nvGraphicFramePr>
          <p:cNvPr id="789693" name="Group 189"/>
          <p:cNvGraphicFramePr>
            <a:graphicFrameLocks noGrp="1"/>
          </p:cNvGraphicFramePr>
          <p:nvPr>
            <p:ph idx="1"/>
          </p:nvPr>
        </p:nvGraphicFramePr>
        <p:xfrm>
          <a:off x="762000" y="1447800"/>
          <a:ext cx="7772400" cy="4669164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406400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/>
                          <a:latin typeface="Arial" panose="020B0604020202020204" pitchFamily="34" charset="0"/>
                        </a:rPr>
                        <a:t>Acquiring Firm</a:t>
                      </a:r>
                    </a:p>
                  </a:txBody>
                  <a:tcPr marL="92075" marR="92075" marT="46038" marB="46038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/>
                          <a:latin typeface="Arial" panose="020B0604020202020204" pitchFamily="34" charset="0"/>
                        </a:rPr>
                        <a:t>Acquired Firm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Hewlett-Packard</a:t>
                      </a:r>
                    </a:p>
                  </a:txBody>
                  <a:tcPr marL="92075" marR="92075" marT="46038" marB="4603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Compaq Computer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Ebay</a:t>
                      </a:r>
                    </a:p>
                  </a:txBody>
                  <a:tcPr marL="92075" marR="92075" marT="46038" marB="4603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Homes Direct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PepsiCo</a:t>
                      </a:r>
                    </a:p>
                  </a:txBody>
                  <a:tcPr marL="92075" marR="92075" marT="46038" marB="4603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Quaker Oats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Sara Lee</a:t>
                      </a:r>
                    </a:p>
                  </a:txBody>
                  <a:tcPr marL="92075" marR="92075" marT="46038" marB="4603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Earthgrains Company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Phillips Petroleum</a:t>
                      </a:r>
                    </a:p>
                  </a:txBody>
                  <a:tcPr marL="92075" marR="92075" marT="46038" marB="4603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Conoco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Devon</a:t>
                      </a:r>
                    </a:p>
                  </a:txBody>
                  <a:tcPr marL="92075" marR="92075" marT="46038" marB="4603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Anderson Exploration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AMR</a:t>
                      </a:r>
                    </a:p>
                  </a:txBody>
                  <a:tcPr marL="92075" marR="92075" marT="46038" marB="4603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TWA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Tellabs</a:t>
                      </a:r>
                    </a:p>
                  </a:txBody>
                  <a:tcPr marL="92075" marR="92075" marT="46038" marB="4603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Ocular Networks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Ch5-</a:t>
            </a:r>
            <a:fld id="{882DD3A8-40E5-4356-B021-2F6C8FFCE9F1}" type="slidenum">
              <a:rPr lang="en-US" altLang="en-US"/>
              <a:pPr/>
              <a:t>55</a:t>
            </a:fld>
            <a:endParaRPr lang="en-US" altLang="en-US"/>
          </a:p>
        </p:txBody>
      </p:sp>
      <p:sp>
        <p:nvSpPr>
          <p:cNvPr id="79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230188"/>
            <a:ext cx="7769225" cy="9112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Key Terms</a:t>
            </a:r>
          </a:p>
        </p:txBody>
      </p:sp>
      <p:sp>
        <p:nvSpPr>
          <p:cNvPr id="79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4025" cy="4341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buSzPct val="80000"/>
            </a:pPr>
            <a:r>
              <a:rPr lang="en-US" altLang="en-US">
                <a:solidFill>
                  <a:schemeClr val="bg1"/>
                </a:solidFill>
              </a:rPr>
              <a:t>Acquisition</a:t>
            </a:r>
          </a:p>
          <a:p>
            <a:pPr marL="609600" indent="-609600">
              <a:buSzPct val="80000"/>
            </a:pPr>
            <a:r>
              <a:rPr lang="en-US" altLang="en-US">
                <a:solidFill>
                  <a:schemeClr val="bg1"/>
                </a:solidFill>
              </a:rPr>
              <a:t>Backward Integration</a:t>
            </a:r>
          </a:p>
          <a:p>
            <a:pPr marL="609600" indent="-609600">
              <a:buSzPct val="80000"/>
            </a:pPr>
            <a:r>
              <a:rPr lang="en-US" altLang="en-US">
                <a:solidFill>
                  <a:schemeClr val="bg1"/>
                </a:solidFill>
              </a:rPr>
              <a:t>Combination Strategy</a:t>
            </a:r>
          </a:p>
          <a:p>
            <a:pPr marL="609600" indent="-609600">
              <a:buSzPct val="80000"/>
            </a:pPr>
            <a:r>
              <a:rPr lang="en-US" altLang="en-US">
                <a:solidFill>
                  <a:schemeClr val="bg1"/>
                </a:solidFill>
              </a:rPr>
              <a:t>Concentric Diversification</a:t>
            </a:r>
          </a:p>
          <a:p>
            <a:pPr marL="609600" indent="-609600">
              <a:buSzPct val="80000"/>
            </a:pPr>
            <a:r>
              <a:rPr lang="en-US" altLang="en-US">
                <a:solidFill>
                  <a:schemeClr val="bg1"/>
                </a:solidFill>
              </a:rPr>
              <a:t>Conglomerate Diversification</a:t>
            </a:r>
          </a:p>
          <a:p>
            <a:pPr marL="609600" indent="-609600">
              <a:buSzPct val="80000"/>
            </a:pPr>
            <a:r>
              <a:rPr lang="en-US" altLang="en-US">
                <a:solidFill>
                  <a:schemeClr val="bg1"/>
                </a:solidFill>
              </a:rPr>
              <a:t>Cooperative Arrangements</a:t>
            </a:r>
          </a:p>
          <a:p>
            <a:pPr marL="609600" indent="-609600">
              <a:buSzPct val="80000"/>
            </a:pPr>
            <a:r>
              <a:rPr lang="en-US" altLang="en-US">
                <a:solidFill>
                  <a:schemeClr val="bg1"/>
                </a:solidFill>
              </a:rPr>
              <a:t>Cost Leadership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2579" grpId="0" build="p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Ch5-</a:t>
            </a:r>
            <a:fld id="{B28E4955-2E79-400C-BDC4-A4647C85AC16}" type="slidenum">
              <a:rPr lang="en-US" altLang="en-US"/>
              <a:pPr/>
              <a:t>56</a:t>
            </a:fld>
            <a:endParaRPr lang="en-US" altLang="en-US"/>
          </a:p>
        </p:txBody>
      </p:sp>
      <p:sp>
        <p:nvSpPr>
          <p:cNvPr id="79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230188"/>
            <a:ext cx="7769225" cy="9112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Key Terms</a:t>
            </a:r>
          </a:p>
        </p:txBody>
      </p:sp>
      <p:sp>
        <p:nvSpPr>
          <p:cNvPr id="79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4025" cy="4341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buSzPct val="80000"/>
            </a:pPr>
            <a:r>
              <a:rPr lang="en-US" altLang="en-US">
                <a:solidFill>
                  <a:schemeClr val="bg1"/>
                </a:solidFill>
              </a:rPr>
              <a:t>Differentiation</a:t>
            </a:r>
          </a:p>
          <a:p>
            <a:pPr marL="609600" indent="-609600">
              <a:buSzPct val="80000"/>
            </a:pPr>
            <a:r>
              <a:rPr lang="en-US" altLang="en-US">
                <a:solidFill>
                  <a:schemeClr val="bg1"/>
                </a:solidFill>
              </a:rPr>
              <a:t>Diversification Strategies</a:t>
            </a:r>
          </a:p>
          <a:p>
            <a:pPr marL="609600" indent="-609600">
              <a:buSzPct val="80000"/>
            </a:pPr>
            <a:r>
              <a:rPr lang="en-US" altLang="en-US">
                <a:solidFill>
                  <a:schemeClr val="bg1"/>
                </a:solidFill>
              </a:rPr>
              <a:t>Divestiture</a:t>
            </a:r>
          </a:p>
          <a:p>
            <a:pPr marL="609600" indent="-609600">
              <a:buSzPct val="80000"/>
            </a:pPr>
            <a:r>
              <a:rPr lang="en-US" altLang="en-US">
                <a:solidFill>
                  <a:schemeClr val="bg1"/>
                </a:solidFill>
              </a:rPr>
              <a:t>Focus</a:t>
            </a:r>
          </a:p>
          <a:p>
            <a:pPr marL="609600" indent="-609600">
              <a:buSzPct val="80000"/>
            </a:pPr>
            <a:r>
              <a:rPr lang="en-US" altLang="en-US">
                <a:solidFill>
                  <a:schemeClr val="bg1"/>
                </a:solidFill>
              </a:rPr>
              <a:t>Forward Integration</a:t>
            </a:r>
          </a:p>
          <a:p>
            <a:pPr marL="609600" indent="-609600">
              <a:buSzPct val="80000"/>
            </a:pPr>
            <a:r>
              <a:rPr lang="en-US" altLang="en-US">
                <a:solidFill>
                  <a:schemeClr val="bg1"/>
                </a:solidFill>
              </a:rPr>
              <a:t>Franchising</a:t>
            </a:r>
          </a:p>
          <a:p>
            <a:pPr marL="609600" indent="-609600">
              <a:buSzPct val="80000"/>
            </a:pPr>
            <a:r>
              <a:rPr lang="en-US" altLang="en-US">
                <a:solidFill>
                  <a:schemeClr val="bg1"/>
                </a:solidFill>
              </a:rPr>
              <a:t>Generic Strategies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4627" grpId="0" build="p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Ch5-</a:t>
            </a:r>
            <a:fld id="{9300400C-F673-4CC9-95A7-71F6DF1848A4}" type="slidenum">
              <a:rPr lang="en-US" altLang="en-US"/>
              <a:pPr/>
              <a:t>57</a:t>
            </a:fld>
            <a:endParaRPr lang="en-US" altLang="en-US"/>
          </a:p>
        </p:txBody>
      </p:sp>
      <p:sp>
        <p:nvSpPr>
          <p:cNvPr id="79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230188"/>
            <a:ext cx="7769225" cy="9112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Key Terms</a:t>
            </a:r>
          </a:p>
        </p:txBody>
      </p:sp>
      <p:sp>
        <p:nvSpPr>
          <p:cNvPr id="79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4025" cy="4341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buSzPct val="80000"/>
            </a:pPr>
            <a:r>
              <a:rPr lang="en-US" altLang="en-US">
                <a:solidFill>
                  <a:schemeClr val="bg1"/>
                </a:solidFill>
              </a:rPr>
              <a:t>Horizontal Diversification</a:t>
            </a:r>
          </a:p>
          <a:p>
            <a:pPr marL="609600" indent="-609600">
              <a:buSzPct val="80000"/>
            </a:pPr>
            <a:r>
              <a:rPr lang="en-US" altLang="en-US">
                <a:solidFill>
                  <a:schemeClr val="bg1"/>
                </a:solidFill>
              </a:rPr>
              <a:t>Horizontal Integration</a:t>
            </a:r>
          </a:p>
          <a:p>
            <a:pPr marL="609600" indent="-609600">
              <a:buSzPct val="80000"/>
            </a:pPr>
            <a:r>
              <a:rPr lang="en-US" altLang="en-US">
                <a:solidFill>
                  <a:schemeClr val="bg1"/>
                </a:solidFill>
              </a:rPr>
              <a:t>Integration Strategies</a:t>
            </a:r>
          </a:p>
          <a:p>
            <a:pPr marL="609600" indent="-609600">
              <a:buSzPct val="80000"/>
            </a:pPr>
            <a:r>
              <a:rPr lang="en-US" altLang="en-US">
                <a:solidFill>
                  <a:schemeClr val="bg1"/>
                </a:solidFill>
              </a:rPr>
              <a:t>Intensive Strategies</a:t>
            </a:r>
          </a:p>
          <a:p>
            <a:pPr marL="609600" indent="-609600">
              <a:buSzPct val="80000"/>
            </a:pPr>
            <a:r>
              <a:rPr lang="en-US" altLang="en-US">
                <a:solidFill>
                  <a:schemeClr val="bg1"/>
                </a:solidFill>
              </a:rPr>
              <a:t>Joint Venture</a:t>
            </a:r>
          </a:p>
          <a:p>
            <a:pPr marL="609600" indent="-609600">
              <a:buSzPct val="80000"/>
            </a:pPr>
            <a:r>
              <a:rPr lang="en-US" altLang="en-US">
                <a:solidFill>
                  <a:schemeClr val="bg1"/>
                </a:solidFill>
              </a:rPr>
              <a:t>Liquidation</a:t>
            </a:r>
          </a:p>
          <a:p>
            <a:pPr marL="609600" indent="-609600">
              <a:buSzPct val="80000"/>
            </a:pPr>
            <a:r>
              <a:rPr lang="en-US" altLang="en-US">
                <a:solidFill>
                  <a:schemeClr val="bg1"/>
                </a:solidFill>
              </a:rPr>
              <a:t>Long-Term Objectives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6675" grpId="0" build="p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Ch5-</a:t>
            </a:r>
            <a:fld id="{1797DD33-D69D-4A6A-B113-C308786C0174}" type="slidenum">
              <a:rPr lang="en-US" altLang="en-US"/>
              <a:pPr/>
              <a:t>58</a:t>
            </a:fld>
            <a:endParaRPr lang="en-US" altLang="en-US"/>
          </a:p>
        </p:txBody>
      </p:sp>
      <p:sp>
        <p:nvSpPr>
          <p:cNvPr id="79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230188"/>
            <a:ext cx="7769225" cy="9112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Key Terms</a:t>
            </a:r>
          </a:p>
        </p:txBody>
      </p:sp>
      <p:sp>
        <p:nvSpPr>
          <p:cNvPr id="79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4025" cy="4341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buSzPct val="80000"/>
            </a:pPr>
            <a:r>
              <a:rPr lang="en-US" altLang="en-US">
                <a:solidFill>
                  <a:schemeClr val="bg1"/>
                </a:solidFill>
              </a:rPr>
              <a:t>Market Development</a:t>
            </a: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 altLang="en-US">
                <a:solidFill>
                  <a:schemeClr val="bg1"/>
                </a:solidFill>
              </a:rPr>
              <a:t>Market Penetration</a:t>
            </a: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 altLang="en-US">
                <a:solidFill>
                  <a:schemeClr val="bg1"/>
                </a:solidFill>
              </a:rPr>
              <a:t>Merger</a:t>
            </a: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 altLang="en-US">
                <a:solidFill>
                  <a:schemeClr val="bg1"/>
                </a:solidFill>
              </a:rPr>
              <a:t>Outsourcing</a:t>
            </a: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 altLang="en-US">
                <a:solidFill>
                  <a:schemeClr val="bg1"/>
                </a:solidFill>
              </a:rPr>
              <a:t>Product Development</a:t>
            </a: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 altLang="en-US">
                <a:solidFill>
                  <a:schemeClr val="bg1"/>
                </a:solidFill>
              </a:rPr>
              <a:t>Retrenchment</a:t>
            </a: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 altLang="en-US">
                <a:solidFill>
                  <a:schemeClr val="bg1"/>
                </a:solidFill>
              </a:rPr>
              <a:t>Takeover</a:t>
            </a: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 altLang="en-US">
                <a:solidFill>
                  <a:schemeClr val="bg1"/>
                </a:solidFill>
              </a:rPr>
              <a:t>Vertical Integration</a:t>
            </a:r>
          </a:p>
          <a:p>
            <a:pPr marL="609600" indent="-609600">
              <a:lnSpc>
                <a:spcPct val="90000"/>
              </a:lnSpc>
              <a:buSzPct val="80000"/>
            </a:pPr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2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Ch5-</a:t>
            </a:r>
            <a:fld id="{220524F0-9C32-4AF5-9AE4-E643A698E73A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611188"/>
            <a:ext cx="7769225" cy="11398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Strategies in Action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133600"/>
            <a:ext cx="7997825" cy="3886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Hundreds of companies today –</a:t>
            </a:r>
          </a:p>
          <a:p>
            <a:pPr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  <a:p>
            <a:pPr lvl="1">
              <a:buSzPct val="80000"/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</a:rPr>
              <a:t>Embrace strategic planning</a:t>
            </a:r>
          </a:p>
          <a:p>
            <a:pPr lvl="2">
              <a:buSzPct val="80000"/>
            </a:pPr>
            <a:r>
              <a:rPr lang="en-US" altLang="en-US" sz="2800">
                <a:solidFill>
                  <a:schemeClr val="bg1"/>
                </a:solidFill>
              </a:rPr>
              <a:t>Quest for higher revenues</a:t>
            </a:r>
          </a:p>
          <a:p>
            <a:pPr lvl="2">
              <a:buSzPct val="80000"/>
            </a:pPr>
            <a:r>
              <a:rPr lang="en-US" altLang="en-US" sz="2800">
                <a:solidFill>
                  <a:schemeClr val="bg1"/>
                </a:solidFill>
              </a:rPr>
              <a:t>Quest for higher profits</a:t>
            </a:r>
          </a:p>
          <a:p>
            <a:pPr>
              <a:buFontTx/>
              <a:buNone/>
            </a:pPr>
            <a:r>
              <a:rPr lang="en-US" altLang="en-US" i="1">
                <a:solidFill>
                  <a:schemeClr val="bg1"/>
                </a:solidFill>
              </a:rPr>
              <a:t>			</a:t>
            </a:r>
          </a:p>
          <a:p>
            <a:pPr>
              <a:buFontTx/>
              <a:buNone/>
            </a:pPr>
            <a:endParaRPr lang="en-US" altLang="en-US" i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3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393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Ch5-</a:t>
            </a:r>
            <a:fld id="{24AC2896-AEE0-46D4-8D8B-ADFBA5C6FAC5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611188"/>
            <a:ext cx="7769225" cy="11398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Long-Term Objectives</a:t>
            </a:r>
          </a:p>
        </p:txBody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0"/>
            <a:ext cx="7997825" cy="14462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results expected from pursuing certain strategies</a:t>
            </a:r>
          </a:p>
          <a:p>
            <a:pPr>
              <a:buFontTx/>
              <a:buNone/>
            </a:pPr>
            <a:endParaRPr lang="en-US" alt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</a:pPr>
            <a:endParaRPr lang="en-US" altLang="en-US" i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2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6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Ch5-</a:t>
            </a:r>
            <a:fld id="{94747668-26E7-45D7-8909-3DE1854AD95B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8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69225" cy="11398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Long-Term Objectives</a:t>
            </a:r>
          </a:p>
        </p:txBody>
      </p:sp>
      <p:sp>
        <p:nvSpPr>
          <p:cNvPr id="68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997825" cy="441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Objectives –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Quantifiable</a:t>
            </a:r>
          </a:p>
          <a:p>
            <a:pPr lvl="1"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Measurable</a:t>
            </a:r>
          </a:p>
          <a:p>
            <a:pPr lvl="1"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Realistic</a:t>
            </a:r>
          </a:p>
          <a:p>
            <a:pPr lvl="1"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Understandable</a:t>
            </a:r>
          </a:p>
          <a:p>
            <a:pPr lvl="1"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Challenging</a:t>
            </a:r>
          </a:p>
          <a:p>
            <a:pPr lvl="1"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Hierarchical</a:t>
            </a:r>
          </a:p>
          <a:p>
            <a:pPr lvl="1"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Obtainable </a:t>
            </a:r>
          </a:p>
          <a:p>
            <a:pPr lvl="1"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Congruent</a:t>
            </a:r>
          </a:p>
          <a:p>
            <a:pPr lvl="1"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Time-line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 i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8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8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8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8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8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8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8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8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8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89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915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Ch5-</a:t>
            </a:r>
            <a:fld id="{E15CFF56-8B4A-4F58-96E8-255AD2D063C5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69225" cy="11398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Long-Term Objectives</a:t>
            </a:r>
          </a:p>
        </p:txBody>
      </p:sp>
      <p:sp>
        <p:nvSpPr>
          <p:cNvPr id="69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997825" cy="3200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Long-term objectives are necessary –</a:t>
            </a:r>
          </a:p>
          <a:p>
            <a:pPr>
              <a:buFontTx/>
              <a:buNone/>
            </a:pPr>
            <a:endParaRPr lang="en-US" alt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/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Corporate</a:t>
            </a:r>
          </a:p>
          <a:p>
            <a:pPr lvl="1"/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Divisional</a:t>
            </a:r>
          </a:p>
          <a:p>
            <a:pPr lvl="1"/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Functional levels</a:t>
            </a:r>
          </a:p>
          <a:p>
            <a:pPr>
              <a:buFontTx/>
              <a:buNone/>
            </a:pPr>
            <a:endParaRPr lang="en-US" alt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</a:pPr>
            <a:endParaRPr lang="en-US" altLang="en-US" i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9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9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9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1203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99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CA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DBCBC7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1371600" marR="0" indent="-2667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80000"/>
          <a:buFont typeface="Wingdings" panose="05000000000000000000" pitchFamily="2" charset="2"/>
          <a:buChar char="Ø"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DBCBC7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1371600" marR="0" indent="-2667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80000"/>
          <a:buFont typeface="Wingdings" panose="05000000000000000000" pitchFamily="2" charset="2"/>
          <a:buChar char="Ø"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5680</TotalTime>
  <Words>1893</Words>
  <Application>Microsoft Office PowerPoint</Application>
  <PresentationFormat>On-screen Show (4:3)</PresentationFormat>
  <Paragraphs>607</Paragraphs>
  <Slides>58</Slides>
  <Notes>58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4" baseType="lpstr">
      <vt:lpstr>Arial</vt:lpstr>
      <vt:lpstr>Times New Roman</vt:lpstr>
      <vt:lpstr>Tahoma</vt:lpstr>
      <vt:lpstr>Wingdings</vt:lpstr>
      <vt:lpstr>Default Design</vt:lpstr>
      <vt:lpstr>Microsoft Excel Worksheet</vt:lpstr>
      <vt:lpstr>Chapter 5 Strategies in Action</vt:lpstr>
      <vt:lpstr>Chapter Outline</vt:lpstr>
      <vt:lpstr>Chapter Outline</vt:lpstr>
      <vt:lpstr>Chapter Outline</vt:lpstr>
      <vt:lpstr>Strategies in Action</vt:lpstr>
      <vt:lpstr>Strategies in Action</vt:lpstr>
      <vt:lpstr>Long-Term Objectives</vt:lpstr>
      <vt:lpstr>Long-Term Objectives</vt:lpstr>
      <vt:lpstr>Long-Term Objectives</vt:lpstr>
      <vt:lpstr>Long-Term Objectives</vt:lpstr>
      <vt:lpstr>PowerPoint Presentation</vt:lpstr>
      <vt:lpstr>Integration Strategies</vt:lpstr>
      <vt:lpstr>Integration Strategies</vt:lpstr>
      <vt:lpstr>Integration Strategies</vt:lpstr>
      <vt:lpstr>Integration Strategies</vt:lpstr>
      <vt:lpstr>Integration Strategies</vt:lpstr>
      <vt:lpstr>Integration Strategies</vt:lpstr>
      <vt:lpstr>Integration Strategies</vt:lpstr>
      <vt:lpstr>Michael Porter’s Generic Strategies</vt:lpstr>
      <vt:lpstr>Generic Strategies</vt:lpstr>
      <vt:lpstr>Generic Strategies</vt:lpstr>
      <vt:lpstr>Generic Strategies</vt:lpstr>
      <vt:lpstr>Generic Strategies</vt:lpstr>
      <vt:lpstr>Generic Strategies</vt:lpstr>
      <vt:lpstr>Generic Strategies</vt:lpstr>
      <vt:lpstr>PowerPoint Presentation</vt:lpstr>
      <vt:lpstr>Intensive Strategies</vt:lpstr>
      <vt:lpstr>Intensive Strategies</vt:lpstr>
      <vt:lpstr>Intensive Strategies</vt:lpstr>
      <vt:lpstr>Intensive Strategies</vt:lpstr>
      <vt:lpstr>Intensive Strategies</vt:lpstr>
      <vt:lpstr>Intensive Strategies</vt:lpstr>
      <vt:lpstr>Intensive Strategies</vt:lpstr>
      <vt:lpstr>PowerPoint Presentation</vt:lpstr>
      <vt:lpstr>Diversification Strategies</vt:lpstr>
      <vt:lpstr>Diversification Strategies</vt:lpstr>
      <vt:lpstr>Diversification Strategies</vt:lpstr>
      <vt:lpstr>Diversification Strategies</vt:lpstr>
      <vt:lpstr>Diversification Strategies</vt:lpstr>
      <vt:lpstr>Diversification Strategies</vt:lpstr>
      <vt:lpstr>Diversification Strategies</vt:lpstr>
      <vt:lpstr>PowerPoint Presentation</vt:lpstr>
      <vt:lpstr>Defensive Strategies</vt:lpstr>
      <vt:lpstr>Defensive Strategies</vt:lpstr>
      <vt:lpstr>Defensive Strategies</vt:lpstr>
      <vt:lpstr>Defensive Strategies</vt:lpstr>
      <vt:lpstr>Recent Divestitures</vt:lpstr>
      <vt:lpstr>Defensive Strategies</vt:lpstr>
      <vt:lpstr>Defensive Strategies</vt:lpstr>
      <vt:lpstr>Means for Achieving Strategies</vt:lpstr>
      <vt:lpstr>Means for Achieving Strategies</vt:lpstr>
      <vt:lpstr>Means for Achieving Strategies</vt:lpstr>
      <vt:lpstr>Means for Achieving Strategies</vt:lpstr>
      <vt:lpstr>Recent Mergers</vt:lpstr>
      <vt:lpstr>Key Terms</vt:lpstr>
      <vt:lpstr>Key Terms</vt:lpstr>
      <vt:lpstr>Key Terms</vt:lpstr>
      <vt:lpstr>Key Terms</vt:lpstr>
    </vt:vector>
  </TitlesOfParts>
  <Company>chelte &amp; associates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Management Concepts &amp; Cases Eighth Edition Fred R. David</dc:title>
  <dc:creator>anthony chelte</dc:creator>
  <cp:lastModifiedBy>Fouzia LCWU</cp:lastModifiedBy>
  <cp:revision>212</cp:revision>
  <dcterms:created xsi:type="dcterms:W3CDTF">2000-03-19T12:55:30Z</dcterms:created>
  <dcterms:modified xsi:type="dcterms:W3CDTF">2016-11-11T11:41:18Z</dcterms:modified>
</cp:coreProperties>
</file>